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1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9"/>
  </p:notesMasterIdLst>
  <p:sldIdLst>
    <p:sldId id="314" r:id="rId5"/>
    <p:sldId id="288" r:id="rId6"/>
    <p:sldId id="747" r:id="rId7"/>
    <p:sldId id="264" r:id="rId8"/>
    <p:sldId id="828" r:id="rId9"/>
    <p:sldId id="829" r:id="rId10"/>
    <p:sldId id="830" r:id="rId11"/>
    <p:sldId id="764" r:id="rId12"/>
    <p:sldId id="831" r:id="rId13"/>
    <p:sldId id="832" r:id="rId14"/>
    <p:sldId id="833" r:id="rId15"/>
    <p:sldId id="835" r:id="rId16"/>
    <p:sldId id="836" r:id="rId17"/>
    <p:sldId id="837" r:id="rId18"/>
    <p:sldId id="838" r:id="rId19"/>
    <p:sldId id="839" r:id="rId20"/>
    <p:sldId id="840" r:id="rId21"/>
    <p:sldId id="868" r:id="rId22"/>
    <p:sldId id="796" r:id="rId23"/>
    <p:sldId id="775" r:id="rId24"/>
    <p:sldId id="848" r:id="rId25"/>
    <p:sldId id="849" r:id="rId26"/>
    <p:sldId id="850" r:id="rId27"/>
    <p:sldId id="798" r:id="rId28"/>
    <p:sldId id="853" r:id="rId29"/>
    <p:sldId id="841" r:id="rId30"/>
    <p:sldId id="842" r:id="rId31"/>
    <p:sldId id="856" r:id="rId32"/>
    <p:sldId id="843" r:id="rId33"/>
    <p:sldId id="857" r:id="rId34"/>
    <p:sldId id="844" r:id="rId35"/>
    <p:sldId id="845" r:id="rId36"/>
    <p:sldId id="858" r:id="rId37"/>
    <p:sldId id="846" r:id="rId38"/>
    <p:sldId id="860" r:id="rId39"/>
    <p:sldId id="859" r:id="rId40"/>
    <p:sldId id="799" r:id="rId41"/>
    <p:sldId id="800" r:id="rId42"/>
    <p:sldId id="801" r:id="rId43"/>
    <p:sldId id="803" r:id="rId44"/>
    <p:sldId id="804" r:id="rId45"/>
    <p:sldId id="807" r:id="rId46"/>
    <p:sldId id="806" r:id="rId47"/>
    <p:sldId id="805" r:id="rId48"/>
    <p:sldId id="808" r:id="rId49"/>
    <p:sldId id="809" r:id="rId50"/>
    <p:sldId id="861" r:id="rId51"/>
    <p:sldId id="862" r:id="rId52"/>
    <p:sldId id="811" r:id="rId53"/>
    <p:sldId id="812" r:id="rId54"/>
    <p:sldId id="863" r:id="rId55"/>
    <p:sldId id="869" r:id="rId56"/>
    <p:sldId id="814" r:id="rId57"/>
    <p:sldId id="818" r:id="rId58"/>
    <p:sldId id="866" r:id="rId59"/>
    <p:sldId id="819" r:id="rId60"/>
    <p:sldId id="867" r:id="rId61"/>
    <p:sldId id="821" r:id="rId62"/>
    <p:sldId id="822" r:id="rId63"/>
    <p:sldId id="870" r:id="rId64"/>
    <p:sldId id="824" r:id="rId65"/>
    <p:sldId id="825" r:id="rId66"/>
    <p:sldId id="826" r:id="rId67"/>
    <p:sldId id="827" r:id="rId6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28438F0-84CD-4853-B946-1DCBB80BA459}">
          <p14:sldIdLst>
            <p14:sldId id="314"/>
            <p14:sldId id="288"/>
            <p14:sldId id="747"/>
            <p14:sldId id="264"/>
            <p14:sldId id="828"/>
            <p14:sldId id="829"/>
            <p14:sldId id="830"/>
            <p14:sldId id="764"/>
            <p14:sldId id="831"/>
            <p14:sldId id="832"/>
            <p14:sldId id="833"/>
            <p14:sldId id="835"/>
            <p14:sldId id="836"/>
            <p14:sldId id="837"/>
            <p14:sldId id="838"/>
            <p14:sldId id="839"/>
            <p14:sldId id="840"/>
            <p14:sldId id="868"/>
            <p14:sldId id="796"/>
            <p14:sldId id="775"/>
            <p14:sldId id="848"/>
            <p14:sldId id="849"/>
            <p14:sldId id="850"/>
            <p14:sldId id="798"/>
            <p14:sldId id="853"/>
            <p14:sldId id="841"/>
            <p14:sldId id="842"/>
            <p14:sldId id="856"/>
            <p14:sldId id="843"/>
            <p14:sldId id="857"/>
            <p14:sldId id="844"/>
            <p14:sldId id="845"/>
            <p14:sldId id="858"/>
            <p14:sldId id="846"/>
            <p14:sldId id="860"/>
            <p14:sldId id="859"/>
            <p14:sldId id="799"/>
            <p14:sldId id="800"/>
            <p14:sldId id="801"/>
            <p14:sldId id="803"/>
            <p14:sldId id="804"/>
            <p14:sldId id="807"/>
            <p14:sldId id="806"/>
            <p14:sldId id="805"/>
            <p14:sldId id="808"/>
            <p14:sldId id="809"/>
            <p14:sldId id="861"/>
            <p14:sldId id="862"/>
            <p14:sldId id="811"/>
            <p14:sldId id="812"/>
            <p14:sldId id="863"/>
            <p14:sldId id="869"/>
            <p14:sldId id="814"/>
            <p14:sldId id="818"/>
            <p14:sldId id="866"/>
            <p14:sldId id="819"/>
            <p14:sldId id="867"/>
            <p14:sldId id="821"/>
            <p14:sldId id="822"/>
            <p14:sldId id="870"/>
            <p14:sldId id="824"/>
            <p14:sldId id="825"/>
            <p14:sldId id="826"/>
            <p14:sldId id="82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2B1DB0-C63A-98A5-3B9B-D593B4479AF8}" name="Marie-Claude Allard" initials="MA" userId="S::mallard@cstjean.qc.ca::af813a9e-3a4a-4e27-b313-22682b5b2c25" providerId="AD"/>
  <p188:author id="{F8CEDDEC-D1E4-303C-E6B3-87A5F2CC7D01}" name="Allison Fortier" initials="AF" userId="S::AllisonFortier@ceccharlevoix.qc.ca::840e9864-1f79-44ec-9885-4d6f48b53eb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B4B"/>
    <a:srgbClr val="FCAF2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0ADC71-308B-D404-D32D-E19059F88438}" v="12" dt="2026-06-08T15:54:52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microsoft.com/office/2018/10/relationships/authors" Target="authors.xml"/><Relationship Id="rId7" Type="http://schemas.openxmlformats.org/officeDocument/2006/relationships/slide" Target="slides/slide3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e Madgin" userId="S::janmadcg@cegeprdl.ca::8f50309b-246e-46a5-adb8-8c7ecf02df2b" providerId="AD" clId="Web-{190ADC71-308B-D404-D32D-E19059F88438}"/>
    <pc:docChg chg="modSld">
      <pc:chgData name="Janie Madgin" userId="S::janmadcg@cegeprdl.ca::8f50309b-246e-46a5-adb8-8c7ecf02df2b" providerId="AD" clId="Web-{190ADC71-308B-D404-D32D-E19059F88438}" dt="2026-06-08T15:54:52.773" v="8" actId="14100"/>
      <pc:docMkLst>
        <pc:docMk/>
      </pc:docMkLst>
      <pc:sldChg chg="addSp modSp">
        <pc:chgData name="Janie Madgin" userId="S::janmadcg@cegeprdl.ca::8f50309b-246e-46a5-adb8-8c7ecf02df2b" providerId="AD" clId="Web-{190ADC71-308B-D404-D32D-E19059F88438}" dt="2026-06-08T15:54:52.773" v="8" actId="14100"/>
        <pc:sldMkLst>
          <pc:docMk/>
          <pc:sldMk cId="2850555859" sldId="314"/>
        </pc:sldMkLst>
        <pc:spChg chg="add mod">
          <ac:chgData name="Janie Madgin" userId="S::janmadcg@cegeprdl.ca::8f50309b-246e-46a5-adb8-8c7ecf02df2b" providerId="AD" clId="Web-{190ADC71-308B-D404-D32D-E19059F88438}" dt="2026-06-08T15:54:52.773" v="8" actId="14100"/>
          <ac:spMkLst>
            <pc:docMk/>
            <pc:sldMk cId="2850555859" sldId="314"/>
            <ac:spMk id="4" creationId="{FBE6535F-0007-BD47-B4C2-92F96A496258}"/>
          </ac:spMkLst>
        </pc:spChg>
        <pc:spChg chg="mod">
          <ac:chgData name="Janie Madgin" userId="S::janmadcg@cegeprdl.ca::8f50309b-246e-46a5-adb8-8c7ecf02df2b" providerId="AD" clId="Web-{190ADC71-308B-D404-D32D-E19059F88438}" dt="2026-06-08T15:54:35.257" v="4" actId="1076"/>
          <ac:spMkLst>
            <pc:docMk/>
            <pc:sldMk cId="2850555859" sldId="314"/>
            <ac:spMk id="9" creationId="{38A00831-994B-9F61-E5CE-2FE76C20B44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4C975-CE23-4C06-800F-56AC09B4A3ED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841E6-B8B0-46E1-BABC-EAE81C9AA127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51009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E841E6-B8B0-46E1-BABC-EAE81C9AA127}" type="slidenum">
              <a:rPr lang="fr-CA" smtClean="0"/>
              <a:t>58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47629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F36115-4B50-4D3C-B32A-A10440A9A2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60DA019-B78A-2336-AAFA-55F47BD01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B1E24E-7869-09EE-B5D5-8E43B3E7B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435066-721F-BE1C-EFB8-799AC812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6FBE30-D0B9-5D54-8D4C-B969C30A6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27316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850950-42B1-8DE9-4ADD-AEC15AADC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3A898AE-0BCF-4888-9999-C8D985135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427DD3-0C9F-76F0-0A14-58FA0C7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035D98-A778-704C-BC3C-5CB7AF7D7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5B93BF-A8A5-972A-8208-F78FDC0CA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90450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A8A94CB-0620-D6E2-E500-11A860215C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E0F3BD4-7C40-0383-2523-17E0C65642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BF66E4C-238B-C8E8-8489-F5B5F3003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92ABF5E-BC4C-908D-D86B-D6D610A1D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C57C828-0D65-7F34-D0A9-027E47E46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42758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1E86D4-06D7-5B46-7D65-99D173D66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9D4A94-9199-409B-ED1E-6DC167483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8CFED1A-2D03-F5F9-B1A3-9A05E0FA3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EDBA67-5830-969B-BBE1-C776A2424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956035-97B4-78FA-DDF1-F56332F52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860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EBA53A-3B13-ECBD-F654-C7C5F9039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74E8DB5-312C-F23B-4508-A96718263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E0347B-ED75-8F60-7C31-129F6EDDF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35E258-E0E3-4476-8CA5-D0EE2572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655AEA-768E-4927-B78E-255196A78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7573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15A31C-2B67-DE20-D447-BB26E7E70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8A9430-6EB0-5979-CED9-71121B99ED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10E73DF-90BA-22E8-E6DC-91ED112EC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12A6E90-2D45-5D5E-8AC2-3DD2F35F0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5AFDE2A-ADEC-F810-7634-5DE9C992F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07BE54-AF71-9755-EA50-FE9448A4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43829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729BD4-A6EB-88F4-CD1E-CC30893E1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A38B47-0B3C-5F33-15DF-8EF014D69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5CDC101-1814-213E-FA22-18C324C560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7BF279-441A-AF0A-FD70-8B62266296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662C259-3FC1-457B-F402-1FE042266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92136E4-B028-0557-831F-CF906947A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C799FA4-7235-6588-E7F4-DC291CAB2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1D91820-77A1-EDBF-4E95-979B3E5C3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13608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07F46B-6F68-F21C-856E-859C339C4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EAAD94-F00F-44A9-0469-E0D5BCD6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A3FAFC-5A79-5A81-5D4F-1E65F573C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31FC7D0-32D3-2D08-CF29-05B077AC1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227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8FB6125-AE0F-72EC-DD46-26BE32FEA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72E3021-BE2F-1547-1DAE-623046BA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C3BE05-0419-2C3D-588B-0376D46F6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64208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556883-4067-F374-C0A3-E70FA49D8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EE40440-CF6A-7A34-434F-78A774360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E7BA94D-7446-2C84-55ED-848666476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B8EF19B-8A59-8EE1-768B-1BAF9538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5DC892-75F5-D02E-EDED-BA4138740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6EE2E4-5A29-8F01-9E17-D54CD4455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38249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44EB3B-0AB6-620B-B743-40C0B5E55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2ECE5E8-AA6A-208D-ED07-30EA496C0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64C1C7F-6FF0-A3DD-E9C9-F6326AF70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670A568-FB1F-4B91-7FDE-8A89077C6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AD2B5A2-6BF9-0877-1E78-1B90DD92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82A9A1C-64F8-3D46-BC24-BA82D9256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9382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A10ABE9-78B4-7D65-5112-010C7710F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C29AB4-5C9B-66B5-794D-1385A56E1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DB136E-300D-57E5-9023-6B108E45F3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E987B5-655B-4B3A-B332-996AA378DE4F}" type="datetimeFigureOut">
              <a:rPr lang="fr-CA" smtClean="0"/>
              <a:t>2026-06-08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4388737-4228-96FF-D739-13FFA64CC4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06BAC9D-BB31-E73F-E71C-D02E4B0C2A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2555FB-7B02-4DC6-BC9E-8EEC8E732ACA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0079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hyperlink" Target="https://creativecommons.org/licenses/by-nc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10" Type="http://schemas.openxmlformats.org/officeDocument/2006/relationships/hyperlink" Target="https://www.youtube.com/watch?v=IyC8rrvaHik" TargetMode="External"/><Relationship Id="rId4" Type="http://schemas.openxmlformats.org/officeDocument/2006/relationships/tags" Target="../tags/tag57.xm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openxmlformats.org/officeDocument/2006/relationships/hyperlink" Target="https://support.microsoft.com/fr-fr/office/formation-vid%C3%A9o-microsoft-teams-4f108e54-240b-4351-8084-b1089f0d21d7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8.png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image" Target="../media/image9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12" Type="http://schemas.openxmlformats.org/officeDocument/2006/relationships/image" Target="../media/image11.png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hyperlink" Target="https://support.microsoft.com/fr-fr/office/raccourcis-clavier-dans-word-95ef89dd-7142-4b50-afb2-f762f663ceb2#bkmk_frequentwin" TargetMode="External"/><Relationship Id="rId5" Type="http://schemas.openxmlformats.org/officeDocument/2006/relationships/tags" Target="../tags/tag102.xml"/><Relationship Id="rId10" Type="http://schemas.openxmlformats.org/officeDocument/2006/relationships/image" Target="../media/image10.png"/><Relationship Id="rId4" Type="http://schemas.openxmlformats.org/officeDocument/2006/relationships/tags" Target="../tags/tag101.xml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image" Target="../media/image12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7" Type="http://schemas.openxmlformats.org/officeDocument/2006/relationships/image" Target="../media/image13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15.xml"/><Relationship Id="rId7" Type="http://schemas.openxmlformats.org/officeDocument/2006/relationships/image" Target="../media/image7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9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image" Target="../media/image16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7" Type="http://schemas.openxmlformats.org/officeDocument/2006/relationships/image" Target="../media/image17.png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7" Type="http://schemas.openxmlformats.org/officeDocument/2006/relationships/image" Target="../media/image18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7" Type="http://schemas.openxmlformats.org/officeDocument/2006/relationships/image" Target="../media/image19.png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7" Type="http://schemas.openxmlformats.org/officeDocument/2006/relationships/image" Target="../media/image20.png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image" Target="../media/image21.pn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7" Type="http://schemas.openxmlformats.org/officeDocument/2006/relationships/image" Target="../media/image22.pn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7" Type="http://schemas.openxmlformats.org/officeDocument/2006/relationships/image" Target="../media/image23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image" Target="../media/image24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image" Target="../media/image10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hyperlink" Target="https://support.microsoft.com/fr-fr/word" TargetMode="External"/><Relationship Id="rId5" Type="http://schemas.openxmlformats.org/officeDocument/2006/relationships/tags" Target="../tags/tag158.xml"/><Relationship Id="rId10" Type="http://schemas.openxmlformats.org/officeDocument/2006/relationships/hyperlink" Target="https://livecstjeanqc.sharepoint.com/teams/FC_PROJET-CONTENU-NUMERIQUE_T/Documents%20partages/&#201;quipe%20de%20d&#233;veloppement%20TEE/Trousse%20compl&#232;te%20(VF)/360-RE3-ST%20R&#233;ussir%20ses%20&#233;tudes/Activit&#233;s%20d%27apprentissage/1005.3%20Activit&#233;%20d%27apprentissage%20-%20Word%20%20Ton%20outil%20indispensable%20pour%20r&#233;ussir.docx" TargetMode="External"/><Relationship Id="rId4" Type="http://schemas.openxmlformats.org/officeDocument/2006/relationships/tags" Target="../tags/tag157.xml"/><Relationship Id="rId9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5.png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5.xml"/><Relationship Id="rId4" Type="http://schemas.openxmlformats.org/officeDocument/2006/relationships/tags" Target="../tags/tag16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6.xml"/><Relationship Id="rId7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72.xml"/><Relationship Id="rId7" Type="http://schemas.openxmlformats.org/officeDocument/2006/relationships/image" Target="../media/image7.png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9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7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10" Type="http://schemas.openxmlformats.org/officeDocument/2006/relationships/image" Target="../media/image28.png"/><Relationship Id="rId4" Type="http://schemas.openxmlformats.org/officeDocument/2006/relationships/tags" Target="../tags/tag178.xml"/><Relationship Id="rId9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7" Type="http://schemas.openxmlformats.org/officeDocument/2006/relationships/image" Target="../media/image7.png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5.xml"/><Relationship Id="rId4" Type="http://schemas.openxmlformats.org/officeDocument/2006/relationships/tags" Target="../tags/tag18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88.xml"/><Relationship Id="rId7" Type="http://schemas.openxmlformats.org/officeDocument/2006/relationships/image" Target="../media/image7.png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9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image" Target="../media/image31.pn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7" Type="http://schemas.openxmlformats.org/officeDocument/2006/relationships/image" Target="../media/image32.pn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13" Type="http://schemas.openxmlformats.org/officeDocument/2006/relationships/image" Target="../media/image34.png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12" Type="http://schemas.openxmlformats.org/officeDocument/2006/relationships/image" Target="../media/image33.png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image" Target="../media/image7.png"/><Relationship Id="rId5" Type="http://schemas.openxmlformats.org/officeDocument/2006/relationships/tags" Target="../tags/tag20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05.xml"/><Relationship Id="rId9" Type="http://schemas.openxmlformats.org/officeDocument/2006/relationships/tags" Target="../tags/tag210.xml"/><Relationship Id="rId1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12" Type="http://schemas.openxmlformats.org/officeDocument/2006/relationships/image" Target="../media/image38.png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image" Target="../media/image37.png"/><Relationship Id="rId5" Type="http://schemas.openxmlformats.org/officeDocument/2006/relationships/tags" Target="../tags/tag215.xml"/><Relationship Id="rId10" Type="http://schemas.openxmlformats.org/officeDocument/2006/relationships/image" Target="../media/image36.png"/><Relationship Id="rId4" Type="http://schemas.openxmlformats.org/officeDocument/2006/relationships/tags" Target="../tags/tag214.xml"/><Relationship Id="rId9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hyperlink" Target="https://www.microsoft.com/fr/microsoft-learn" TargetMode="Externa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4.xml"/><Relationship Id="rId5" Type="http://schemas.openxmlformats.org/officeDocument/2006/relationships/video" Target="../media/media1.mp4"/><Relationship Id="rId4" Type="http://schemas.microsoft.com/office/2007/relationships/media" Target="../media/media1.mp4"/><Relationship Id="rId9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227.xml"/><Relationship Id="rId7" Type="http://schemas.openxmlformats.org/officeDocument/2006/relationships/image" Target="../media/image40.png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8.xml"/><Relationship Id="rId9" Type="http://schemas.openxmlformats.org/officeDocument/2006/relationships/image" Target="../media/image42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12" Type="http://schemas.openxmlformats.org/officeDocument/2006/relationships/hyperlink" Target="https://livecstjeanqc.sharepoint.com/teams/FC_PROJET-CONTENU-NUMERIQUE_T/Documents%20partages/&#201;quipe%20de%20d&#233;veloppement%20TEE/Trousse%20compl&#232;te%20(VF)/360-RE3-ST%20R&#233;ussir%20ses%20&#233;tudes/Activit&#233;s%20d%27apprentissage/1005.3%20Activit&#233;%20d%27apprentissage%20-Fais%20parler%20tes%20id&#233;es%20avec%20PowerPoint.docx" TargetMode="Externa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hyperlink" Target="https://livecstjeanqc.sharepoint.com/:b:/r/teams/FC_PROJET-CONTENU-NUMERIQUE_T/Documents%20partages/%C3%89quipe%20de%20d%C3%A9veloppement%20TEE/Trousse%20compl%C3%A8te%20(VF)/Outils%20de%20r%C3%A9ussite/Questionnaire_autoevaluation_PowerPoint_niveau_PDF.pdf?csf=1&amp;web=1&amp;e=lg5Nu2" TargetMode="External"/><Relationship Id="rId5" Type="http://schemas.openxmlformats.org/officeDocument/2006/relationships/tags" Target="../tags/tag233.xml"/><Relationship Id="rId10" Type="http://schemas.openxmlformats.org/officeDocument/2006/relationships/image" Target="../media/image10.png"/><Relationship Id="rId4" Type="http://schemas.openxmlformats.org/officeDocument/2006/relationships/tags" Target="../tags/tag232.xml"/><Relationship Id="rId9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7" Type="http://schemas.openxmlformats.org/officeDocument/2006/relationships/image" Target="../media/image43.png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7" Type="http://schemas.openxmlformats.org/officeDocument/2006/relationships/image" Target="../media/image44.png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7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250.xml"/><Relationship Id="rId7" Type="http://schemas.openxmlformats.org/officeDocument/2006/relationships/image" Target="../media/image5.png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2.xml"/><Relationship Id="rId4" Type="http://schemas.openxmlformats.org/officeDocument/2006/relationships/tags" Target="../tags/tag251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55.xml"/><Relationship Id="rId7" Type="http://schemas.openxmlformats.org/officeDocument/2006/relationships/tags" Target="../tags/tag259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10" Type="http://schemas.openxmlformats.org/officeDocument/2006/relationships/image" Target="../media/image46.png"/><Relationship Id="rId4" Type="http://schemas.openxmlformats.org/officeDocument/2006/relationships/tags" Target="../tags/tag256.xml"/><Relationship Id="rId9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62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9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ultures-sante.be/wp-content/uploads/2023/11/dt-litteratie-numerique-en-sante.pdf" TargetMode="External"/><Relationship Id="rId3" Type="http://schemas.openxmlformats.org/officeDocument/2006/relationships/tags" Target="../tags/tag267.xml"/><Relationship Id="rId7" Type="http://schemas.openxmlformats.org/officeDocument/2006/relationships/image" Target="../media/image7.pn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9.xml"/><Relationship Id="rId4" Type="http://schemas.openxmlformats.org/officeDocument/2006/relationships/tags" Target="../tags/tag2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ultures-sante.be/wp-content/uploads/2023/11/dt-litteratie-numerique-en-sante.pdf" TargetMode="External"/><Relationship Id="rId3" Type="http://schemas.openxmlformats.org/officeDocument/2006/relationships/tags" Target="../tags/tag272.xml"/><Relationship Id="rId7" Type="http://schemas.openxmlformats.org/officeDocument/2006/relationships/image" Target="../media/image7.png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4.xml"/><Relationship Id="rId4" Type="http://schemas.openxmlformats.org/officeDocument/2006/relationships/tags" Target="../tags/tag27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7" Type="http://schemas.openxmlformats.org/officeDocument/2006/relationships/image" Target="../media/image48.png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7" Type="http://schemas.openxmlformats.org/officeDocument/2006/relationships/image" Target="../media/image7.png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9.xml"/><Relationship Id="rId4" Type="http://schemas.openxmlformats.org/officeDocument/2006/relationships/tags" Target="../tags/tag28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4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F45DCD-244D-D75E-5E5C-C3BE13751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capture d’écran, rouge, Graphique, texte&#10;&#10;Le contenu généré par l’IA peut être incorrect.">
            <a:extLst>
              <a:ext uri="{FF2B5EF4-FFF2-40B4-BE49-F238E27FC236}">
                <a16:creationId xmlns:a16="http://schemas.microsoft.com/office/drawing/2014/main" id="{E70E731A-CD40-031F-886E-E3584072670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C4CAED9-A0C2-FD9B-5A00-7594457FFD7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88226" y="1839333"/>
            <a:ext cx="4490639" cy="1547113"/>
          </a:xfrm>
        </p:spPr>
        <p:txBody>
          <a:bodyPr>
            <a:normAutofit fontScale="90000"/>
          </a:bodyPr>
          <a:lstStyle/>
          <a:p>
            <a:pPr algn="l"/>
            <a:r>
              <a:rPr lang="fr-CA" sz="4400" b="1"/>
              <a:t>Outils de réussite en enseignement supérieur </a:t>
            </a:r>
            <a:endParaRPr lang="fr-CA" sz="4400" b="1" noProof="0"/>
          </a:p>
        </p:txBody>
      </p:sp>
      <p:pic>
        <p:nvPicPr>
          <p:cNvPr id="5" name="Image 4" descr="Une image contenant personne, habits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AFCB57D7-2766-1A14-C412-853DC5C08C3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" r="57652"/>
          <a:stretch>
            <a:fillRect/>
          </a:stretch>
        </p:blipFill>
        <p:spPr>
          <a:xfrm>
            <a:off x="5765180" y="324828"/>
            <a:ext cx="5012051" cy="6533172"/>
          </a:xfrm>
          <a:prstGeom prst="rect">
            <a:avLst/>
          </a:prstGeom>
        </p:spPr>
      </p:pic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8A00831-994B-9F61-E5CE-2FE76C20B44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3442" y="5724294"/>
            <a:ext cx="8147720" cy="440177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fr-FR" sz="1600" b="1">
                <a:solidFill>
                  <a:schemeClr val="bg1"/>
                </a:solidFill>
              </a:rPr>
              <a:t>Trousse pédagogique | Éducation à l’enfance</a:t>
            </a:r>
            <a:endParaRPr lang="fr-CA" sz="1600" b="1">
              <a:solidFill>
                <a:schemeClr val="bg1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E0A5A28-F8D6-5EB7-B78F-A95380EC6BDF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985530" y="3908857"/>
            <a:ext cx="5637027" cy="9625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fr-FR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CA" sz="1800" b="1">
                <a:solidFill>
                  <a:schemeClr val="accent1"/>
                </a:solidFill>
                <a:latin typeface="+mj-lt"/>
                <a:ea typeface="Yu Mincho"/>
                <a:cs typeface="Arial"/>
              </a:rPr>
              <a:t>1005 Exploiter le numérique</a:t>
            </a:r>
            <a:endParaRPr lang="fr-CA">
              <a:solidFill>
                <a:schemeClr val="accent1"/>
              </a:solidFill>
              <a:latin typeface="+mj-lt"/>
              <a:ea typeface="Yu Mincho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E6535F-0007-BD47-B4C2-92F96A496258}"/>
              </a:ext>
            </a:extLst>
          </p:cNvPr>
          <p:cNvSpPr txBox="1"/>
          <p:nvPr/>
        </p:nvSpPr>
        <p:spPr>
          <a:xfrm>
            <a:off x="526789" y="6279071"/>
            <a:ext cx="481022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Ce travail est </a:t>
            </a:r>
            <a:r>
              <a:rPr lang="en-US" sz="900" dirty="0" err="1">
                <a:solidFill>
                  <a:schemeClr val="bg1"/>
                </a:solidFill>
                <a:ea typeface="+mn-lt"/>
                <a:cs typeface="+mn-lt"/>
              </a:rPr>
              <a:t>autorisé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 sous CC BY-NC 4.0. Pour consulter </a:t>
            </a:r>
            <a:r>
              <a:rPr lang="en-US" sz="900" dirty="0" err="1">
                <a:solidFill>
                  <a:schemeClr val="bg1"/>
                </a:solidFill>
                <a:ea typeface="+mn-lt"/>
                <a:cs typeface="+mn-lt"/>
              </a:rPr>
              <a:t>une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900" dirty="0" err="1">
                <a:solidFill>
                  <a:schemeClr val="bg1"/>
                </a:solidFill>
                <a:ea typeface="+mn-lt"/>
                <a:cs typeface="+mn-lt"/>
              </a:rPr>
              <a:t>copie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 de </a:t>
            </a:r>
            <a:r>
              <a:rPr lang="en-US" sz="900" dirty="0" err="1">
                <a:solidFill>
                  <a:schemeClr val="bg1"/>
                </a:solidFill>
                <a:ea typeface="+mn-lt"/>
                <a:cs typeface="+mn-lt"/>
              </a:rPr>
              <a:t>cette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900" dirty="0" err="1">
                <a:solidFill>
                  <a:schemeClr val="bg1"/>
                </a:solidFill>
                <a:ea typeface="+mn-lt"/>
                <a:cs typeface="+mn-lt"/>
              </a:rPr>
              <a:t>licence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900" dirty="0" err="1">
                <a:solidFill>
                  <a:schemeClr val="bg1"/>
                </a:solidFill>
                <a:ea typeface="+mn-lt"/>
                <a:cs typeface="+mn-lt"/>
              </a:rPr>
              <a:t>visitez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https://creativecommons.org/licenses/by-nc/4.0/</a:t>
            </a:r>
            <a:r>
              <a:rPr lang="en-US" sz="9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endParaRPr lang="en-US" dirty="0">
              <a:solidFill>
                <a:schemeClr val="bg1"/>
              </a:solidFill>
            </a:endParaRPr>
          </a:p>
          <a:p>
            <a:pPr algn="l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555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5D821-DE1E-F25B-E06F-3828539F2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2793F19A-9490-EEDB-C452-92B3A89C316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FE705FB5-31E5-B003-0C40-40F060DB7138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1" y="738700"/>
            <a:ext cx="9422671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FR" sz="3300" b="1">
                <a:solidFill>
                  <a:schemeClr val="accent1"/>
                </a:solidFill>
              </a:rPr>
              <a:t>OneDrive : Ton coffre-fort numérique étudiant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90C2C3-6F10-C531-5CBE-343C56B71F9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305341"/>
            <a:ext cx="10363876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OneDrive, c’est quoi?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C’est un service infonuagique qui vous permet de stocker, organiser et retrouver tous vos documents scolaires (travaux, notes, photos, vidéos) à partir de n’importe quel appareil connecté à Internet.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C’est intégré à Office 365, Teams, Word, Outlook, etc.</a:t>
            </a:r>
            <a:endParaRPr lang="fr-CA" sz="1600" b="1" dirty="0"/>
          </a:p>
          <a:p>
            <a:pPr>
              <a:lnSpc>
                <a:spcPct val="150000"/>
              </a:lnSpc>
            </a:pPr>
            <a:r>
              <a:rPr lang="fr-CA" sz="1600" b="1" dirty="0"/>
              <a:t>Pourquoi utiliser OneDrive?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Pour éviter de perdre vos travaux (pas de clé USB égarée, pas de document effacé par erreur).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Pour accéder à vos fichiers où vous voulez, quand vous voulez : chez vous, au cégep, en stage, sur votre cellulaire ou votre ordinateur.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Pour pouvoir travailler à plusieurs sur un même document, sans vous échanger de courriels.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Pour avoir accès à l’historique de vos versions.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Pour centraliser vos dossiers de tous vos cours, année après année.</a:t>
            </a:r>
          </a:p>
        </p:txBody>
      </p:sp>
    </p:spTree>
    <p:extLst>
      <p:ext uri="{BB962C8B-B14F-4D97-AF65-F5344CB8AC3E}">
        <p14:creationId xmlns:p14="http://schemas.microsoft.com/office/powerpoint/2010/main" val="2135739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3F057-28A9-03E1-356F-A8BB64D84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A40F79A-E55B-E909-ACE8-60D246CA10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8E5E80E1-EB1B-BB7C-8D2F-56B0245E3E8C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650210"/>
            <a:ext cx="10651703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FR" sz="3300" b="1">
                <a:solidFill>
                  <a:schemeClr val="accent1"/>
                </a:solidFill>
              </a:rPr>
              <a:t>OneDrive : Ton coffre-fort numérique étudiant (suite)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ACD4551-BD48-4EAB-61CE-1B4D0FDA7BE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207822"/>
            <a:ext cx="10363876" cy="447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Comment ça fonctionne ? (En résumé)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Connectez-vous sur votre compte du Cégep.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Cliquez sur l'icône OneDrive (un petit nuage bleu).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Déposez ou créez vos documents directement dans OneDrive.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Classez tous vos fichiers dans des dossiers pour chaque cours — à la façon d’un classeur virtuel.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Partagez, au besoin, un fichier avec vos collègues de classe ou vos enseignant(e)s (clic droit : </a:t>
            </a:r>
            <a:r>
              <a:rPr lang="fr-CA" sz="1600" i="1" dirty="0"/>
              <a:t>Partager</a:t>
            </a:r>
            <a:r>
              <a:rPr lang="fr-CA" sz="1600" dirty="0"/>
              <a:t>) pour collaborer facilement.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Vos documents sont protégés par sauvegarde automatique : même si votre appareil brise, tout est encore dans votre compte OneDrive.</a:t>
            </a:r>
            <a:endParaRPr lang="fr-CA" sz="1600" b="1" dirty="0"/>
          </a:p>
          <a:p>
            <a:pPr>
              <a:lnSpc>
                <a:spcPct val="150000"/>
              </a:lnSpc>
            </a:pPr>
            <a:r>
              <a:rPr lang="fr-CA" sz="1600" b="1" dirty="0"/>
              <a:t>Astuce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Installez l'application mobile OneDrive : pratique pour consulter des documents et téléverser rapidement des photos de notes ou d'affichages en CPE, en garderie.</a:t>
            </a:r>
          </a:p>
        </p:txBody>
      </p:sp>
    </p:spTree>
    <p:extLst>
      <p:ext uri="{BB962C8B-B14F-4D97-AF65-F5344CB8AC3E}">
        <p14:creationId xmlns:p14="http://schemas.microsoft.com/office/powerpoint/2010/main" val="2736854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6C8A7-E207-9FEF-2A24-467EF536B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021BECF6-90CA-DF47-C2F6-4912503FEC2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CB79C693-DB38-3006-2F94-8DFB95046635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976680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Procédure pour bien titrer un fichier scolaire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262FB7F-C830-6E53-552F-FB350E72CA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1" y="1473619"/>
            <a:ext cx="10793920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CA" sz="1600" dirty="0"/>
              <a:t>Commencez par le nom du cours ou du projet (ou son abréviation).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CA" sz="1600" dirty="0"/>
              <a:t>Indiquez le type de document ou le titre du travail.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CA" sz="1600" dirty="0"/>
              <a:t>Ajoutez votre prénom et nom de famille.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CA" sz="1600" dirty="0"/>
              <a:t>Terminez par la date (format AAAA-MM-JJ ou session).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Conseils</a:t>
            </a:r>
            <a:br>
              <a:rPr lang="fr-CA" sz="1600" dirty="0"/>
            </a:br>
            <a:r>
              <a:rPr lang="fr-CA" sz="1600" dirty="0"/>
              <a:t>Utilisez des traits d’union ou des barres de soulignement ( _ ) pour séparer les parties, pas d’espace.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Évitez les accents, caractères spéciaux et symboles qui pourraient causer des erreurs sur certains systèmes.</a:t>
            </a:r>
            <a:endParaRPr lang="fr-CA" sz="1600" b="1" dirty="0"/>
          </a:p>
          <a:p>
            <a:pPr>
              <a:lnSpc>
                <a:spcPct val="150000"/>
              </a:lnSpc>
            </a:pPr>
            <a:r>
              <a:rPr lang="fr-CA" sz="1600" b="1" dirty="0"/>
              <a:t>Exemple</a:t>
            </a:r>
            <a:br>
              <a:rPr lang="fr-CA" sz="1600" dirty="0"/>
            </a:br>
            <a:r>
              <a:rPr lang="fr-CA" sz="1600" dirty="0"/>
              <a:t>Stage1_RapportObservation_MarieTremblay_2025-10-04.docx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21849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7C764-0776-F854-5435-9B3FBBF6F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09636A13-1241-0F81-0AC1-3A9DE6A67E6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8970C7D-CD94-E94D-F655-04C88AF91A29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65742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Collaborer et partager avec OneDrive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23580D6-B93D-161D-BC91-06498C25EE4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4212" y="1295418"/>
            <a:ext cx="7093212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OneDrive, c’est pour l’équipe!</a:t>
            </a:r>
            <a:endParaRPr lang="fr-CA" sz="1600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Travailler ensemble sur un même document, c’est plus simple (plus besoin de s’envoyer des fichiers par courriel ou sur clé USB).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Coéditer un document Word, PowerPoint ou Excel, en direct ou à distance.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Déposer un travail et le partager avec la personne enseignante, sans risquer d’oublier ou de mal envoyer le fichier.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CA" sz="1600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CA" sz="1600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A3190624-B63F-8456-93E2-646666B95FF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07643" y="4406791"/>
            <a:ext cx="2761040" cy="1013885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195A4C5-6E57-2D9C-46BC-37DFE7DAB22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98933" y="4495317"/>
            <a:ext cx="2669750" cy="836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 dirty="0">
                <a:effectLst/>
                <a:latin typeface="+mj-lt"/>
              </a:rPr>
              <a:t>POUR S’EXERCER</a:t>
            </a:r>
            <a:r>
              <a:rPr lang="en-US" sz="1400" b="0" i="0" dirty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</a:pPr>
            <a:r>
              <a:rPr lang="fr-CA" sz="1400" b="1" i="0" u="none" strike="noStrike" dirty="0">
                <a:effectLst/>
                <a:latin typeface="+mj-lt"/>
              </a:rPr>
              <a:t>Activité d’apprentissage :</a:t>
            </a:r>
          </a:p>
          <a:p>
            <a:pPr rtl="0" fontAlgn="base">
              <a:lnSpc>
                <a:spcPts val="2025"/>
              </a:lnSpc>
            </a:pPr>
            <a:r>
              <a:rPr lang="en-US" sz="1400" b="1" i="1" dirty="0">
                <a:solidFill>
                  <a:srgbClr val="FF0000"/>
                </a:solidFill>
                <a:latin typeface="+mj-lt"/>
              </a:rPr>
              <a:t>« Ton </a:t>
            </a:r>
            <a:r>
              <a:rPr lang="en-US" sz="1400" b="1" i="1" dirty="0" err="1">
                <a:solidFill>
                  <a:srgbClr val="FF0000"/>
                </a:solidFill>
                <a:latin typeface="+mj-lt"/>
              </a:rPr>
              <a:t>coffre</a:t>
            </a:r>
            <a:r>
              <a:rPr lang="en-US" sz="1400" b="1" i="1" dirty="0">
                <a:solidFill>
                  <a:srgbClr val="FF0000"/>
                </a:solidFill>
                <a:latin typeface="+mj-lt"/>
              </a:rPr>
              <a:t>-fort numérique »</a:t>
            </a:r>
            <a:endParaRPr lang="en-US" sz="1400" b="1" i="1" dirty="0">
              <a:solidFill>
                <a:srgbClr val="FF0000"/>
              </a:solidFill>
              <a:effectLst/>
              <a:latin typeface="+mj-lt"/>
            </a:endParaRPr>
          </a:p>
        </p:txBody>
      </p:sp>
      <p:pic>
        <p:nvPicPr>
          <p:cNvPr id="5" name="Image 4" descr="Une image contenant habits, personne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FFA92BC8-D876-5491-B36E-BBCC2F44B02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0" r="42625"/>
          <a:stretch>
            <a:fillRect/>
          </a:stretch>
        </p:blipFill>
        <p:spPr>
          <a:xfrm>
            <a:off x="6987140" y="1417320"/>
            <a:ext cx="4694790" cy="427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4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F6C9A-9315-E689-7C73-BA2FEB382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59120AB3-E121-B481-BF6A-105FBF9A0A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CF713F3F-D396-12D4-624C-726EF85EEA4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635003"/>
            <a:ext cx="7804426" cy="306329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Collaborer et partager avec OneDrive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F75ADDD-9163-5E9E-E04E-98B95E50460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14767" y="859051"/>
            <a:ext cx="6197969" cy="4846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Comment collaborer ou partager?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Cliquez sur le fichier ou le dossier que vous voulez partager sur OneDrive.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Cliquez sur </a:t>
            </a:r>
            <a:r>
              <a:rPr lang="fr-CA" sz="1600" b="1" dirty="0"/>
              <a:t>Partager</a:t>
            </a:r>
            <a:r>
              <a:rPr lang="fr-CA" sz="1600" dirty="0"/>
              <a:t> (ou l’icône en forme de personne avec un +).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Inscrivez le courriel de votre collègue ou de la personne enseignante.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Choisissez si la personne collaboratrice pourra seulement lire le fichier ou le modifier.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Ajoutez (au besoin) un court message (ex. : « Voici le PowerPoint à compléter ensemble! »).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Cliquez sur </a:t>
            </a:r>
            <a:r>
              <a:rPr lang="fr-CA" sz="1600" b="1" dirty="0"/>
              <a:t>Envoyer</a:t>
            </a:r>
            <a:r>
              <a:rPr lang="fr-CA" sz="1600" dirty="0"/>
              <a:t>. </a:t>
            </a:r>
          </a:p>
          <a:p>
            <a:pPr fontAlgn="base">
              <a:lnSpc>
                <a:spcPct val="150000"/>
              </a:lnSpc>
            </a:pPr>
            <a:r>
              <a:rPr lang="fr-CA" sz="1600" dirty="0"/>
              <a:t>C’est fait!</a:t>
            </a:r>
            <a:endParaRPr lang="en-US" sz="16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C50B633-1D0B-90F2-3B95-C5D2376D1CC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98418" y="953689"/>
            <a:ext cx="3042796" cy="1892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Truc de pro</a:t>
            </a:r>
          </a:p>
          <a:p>
            <a:pPr fontAlgn="base">
              <a:lnSpc>
                <a:spcPct val="150000"/>
              </a:lnSpc>
            </a:pPr>
            <a:r>
              <a:rPr lang="fr-CA" sz="1600" dirty="0"/>
              <a:t>Quand vous collaborez, vous voyez tout de suite les modifications apportées : finies les versions perdues!</a:t>
            </a:r>
            <a:endParaRPr lang="fr-CA" sz="1600" b="1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FEF375F-0B19-21CA-FE9B-94E4DD1FAEB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368975" y="4334256"/>
            <a:ext cx="4197096" cy="1074037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0432CDB-CE1D-B0BB-E783-76CE3E3CA0D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461881" y="4447869"/>
            <a:ext cx="4947668" cy="581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 - </a:t>
            </a:r>
            <a:r>
              <a:rPr lang="fr-CA" sz="1400" b="1" i="0" u="none" strike="noStrike">
                <a:effectLst/>
                <a:latin typeface="+mj-lt"/>
              </a:rPr>
              <a:t>Activité d’apprentissage : </a:t>
            </a:r>
            <a:r>
              <a:rPr lang="fr-CA" sz="1400" b="1" i="1" u="none" strike="noStrike">
                <a:solidFill>
                  <a:srgbClr val="FF0000"/>
                </a:solidFill>
                <a:effectLst/>
                <a:latin typeface="+mj-lt"/>
              </a:rPr>
              <a:t>Collaboration </a:t>
            </a:r>
            <a:r>
              <a:rPr lang="fr-CA" sz="1400" b="1" i="1">
                <a:solidFill>
                  <a:srgbClr val="FF0000"/>
                </a:solidFill>
                <a:latin typeface="+mj-lt"/>
              </a:rPr>
              <a:t>et partage avec OneDrive</a:t>
            </a:r>
            <a:r>
              <a:rPr lang="en-US" sz="1400" b="1" i="0">
                <a:solidFill>
                  <a:srgbClr val="FF0000"/>
                </a:solidFill>
                <a:effectLst/>
                <a:latin typeface="+mj-lt"/>
              </a:rPr>
              <a:t>​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1DEF034-DE63-1DDF-FF8D-C5DB3EE5D35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461881" y="5054507"/>
            <a:ext cx="437388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fr-CA" sz="1400" b="1"/>
              <a:t>Capsule : </a:t>
            </a:r>
            <a:r>
              <a:rPr lang="fr-CA" sz="1400" u="sng">
                <a:solidFill>
                  <a:srgbClr val="00B0F0"/>
                </a:solidFill>
                <a:hlinkClick r:id="rId10"/>
              </a:rPr>
              <a:t>Collaborer dans un document</a:t>
            </a:r>
            <a:endParaRPr lang="en-US" sz="1400">
              <a:solidFill>
                <a:srgbClr val="00B0F0"/>
              </a:solidFill>
            </a:endParaRPr>
          </a:p>
          <a:p>
            <a:endParaRPr lang="fr-CA" sz="1500"/>
          </a:p>
        </p:txBody>
      </p:sp>
    </p:spTree>
    <p:extLst>
      <p:ext uri="{BB962C8B-B14F-4D97-AF65-F5344CB8AC3E}">
        <p14:creationId xmlns:p14="http://schemas.microsoft.com/office/powerpoint/2010/main" val="3675304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0DB0F-094B-22DC-4E9D-50BD5FA6B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2CB061E2-9C61-F870-046D-2143D48A87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DEEE5F1-1AE7-3111-787E-B88823862C9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1" y="738699"/>
            <a:ext cx="10425561" cy="735153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Teams : ton espace central pour jaser, partager et travailler en équipe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7A21222-C9EF-0A94-A904-B83B95F260E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1" y="1473853"/>
            <a:ext cx="10425561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À quoi ça sert, Teams?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Clavarder facilement avec les collègues, les personnes enseignantes ou le personnel du cégep, sans se préoccuper des courriels.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Organiser les travaux d’équipe : créer un groupe, planifier des rencontres, partager des fichiers et collaborer en même temps sur un Word ou un PowerPoint, même à distance.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Faire des réunions virtuelles en vidéo ou en audio, participer à des classes en ligne et revoir les enregistrements si vous avez manqué une séance.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Centraliser tous vos documents de groupe, vos notes de réunion, vos ressources de cours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Rester informé(e) des annonces importantes, des devoirs à remettre ou des questions posées dans l’équipe (notifications automatiques).</a:t>
            </a:r>
          </a:p>
        </p:txBody>
      </p:sp>
    </p:spTree>
    <p:extLst>
      <p:ext uri="{BB962C8B-B14F-4D97-AF65-F5344CB8AC3E}">
        <p14:creationId xmlns:p14="http://schemas.microsoft.com/office/powerpoint/2010/main" val="2536165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C32C0-973D-B92E-D4E8-7343FE214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F5A3EC9D-35AE-AF89-32FE-C171A2D5452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913347C-47E0-6924-C46C-B389A1D1A76E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72152" y="776800"/>
            <a:ext cx="97688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 dirty="0">
                <a:solidFill>
                  <a:srgbClr val="C00000"/>
                </a:solidFill>
              </a:rPr>
            </a:br>
            <a:br>
              <a:rPr lang="fr-CA" sz="4000" b="1" dirty="0">
                <a:solidFill>
                  <a:srgbClr val="C00000"/>
                </a:solidFill>
              </a:rPr>
            </a:br>
            <a:r>
              <a:rPr lang="fr-CA" sz="1100" b="1" dirty="0">
                <a:solidFill>
                  <a:srgbClr val="C00000"/>
                </a:solidFill>
              </a:rPr>
              <a:t> </a:t>
            </a:r>
            <a:br>
              <a:rPr lang="fr-CA" sz="4000" b="1" dirty="0">
                <a:solidFill>
                  <a:srgbClr val="C00000"/>
                </a:solidFill>
              </a:rPr>
            </a:br>
            <a:r>
              <a:rPr lang="en-US" sz="3300" b="1" dirty="0" err="1">
                <a:solidFill>
                  <a:schemeClr val="accent1"/>
                </a:solidFill>
              </a:rPr>
              <a:t>Exemples</a:t>
            </a:r>
            <a:r>
              <a:rPr lang="en-US" sz="3300" b="1" dirty="0">
                <a:solidFill>
                  <a:schemeClr val="accent1"/>
                </a:solidFill>
              </a:rPr>
              <a:t> </a:t>
            </a:r>
            <a:r>
              <a:rPr lang="en-US" sz="3300" b="1" dirty="0" err="1">
                <a:solidFill>
                  <a:schemeClr val="accent1"/>
                </a:solidFill>
              </a:rPr>
              <a:t>d’utilisation</a:t>
            </a:r>
            <a:r>
              <a:rPr lang="en-US" sz="3300" b="1" dirty="0">
                <a:solidFill>
                  <a:schemeClr val="accent1"/>
                </a:solidFill>
              </a:rPr>
              <a:t> de Teams</a:t>
            </a:r>
            <a:endParaRPr lang="fr-CA" sz="3300" b="1" spc="100" dirty="0">
              <a:ln w="19050">
                <a:noFill/>
              </a:ln>
              <a:solidFill>
                <a:schemeClr val="accent1"/>
              </a:solidFill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48DDB38A-A892-9AC4-C848-1AB51CE4A0E0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93534758"/>
              </p:ext>
            </p:extLst>
          </p:nvPr>
        </p:nvGraphicFramePr>
        <p:xfrm>
          <a:off x="870602" y="1544510"/>
          <a:ext cx="10386788" cy="3717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3373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  <a:gridCol w="6203415">
                  <a:extLst>
                    <a:ext uri="{9D8B030D-6E8A-4147-A177-3AD203B41FA5}">
                      <a16:colId xmlns:a16="http://schemas.microsoft.com/office/drawing/2014/main" val="541046719"/>
                    </a:ext>
                  </a:extLst>
                </a:gridCol>
              </a:tblGrid>
              <a:tr h="377825"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Précision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Collaborer sur le document, s’appeler, se texter, demander de l’aide à la personne enseignante.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@nomdelapersonneenseignante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80547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Consulter rapidement les documents de référence partagés par la personne enseignante.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Accès à l’historique des versions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24257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Poser une question à toute la classe ou à la personne enseignante.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Selon que c’est utile pour tous ou personnel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Recevoir des avis de la personne enseignante.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Mur de publication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S’exercer à l’oral ou au virtuel en enregistrant sa propre présentation, puis en la partageant avec ses collègues et la personne enseignante pour un retour.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S’assurer que le destinataire peut avoir accès au fichier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950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Organiser des rencontres avec les collègues pour s'exercer à présenter devant le groupe.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Pour étudier, travailler ensemble…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982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89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D30B3-2F80-9E6D-01D9-2245FB9F6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F9A491B4-5956-DE18-853C-9304B08D42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32AD739-6603-F71B-9129-53B31BC77AE3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616149"/>
            <a:ext cx="7804426" cy="451546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Démonstration des principales fonctions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AB9299A-51A3-060A-00A3-EE881C294CF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4368" y="1131703"/>
            <a:ext cx="8821627" cy="4846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Exemples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Clavardage (Chat);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Communications avec ses collègues de classe et les personnes enseignantes;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Réunions en ligne (visioconférence/audio);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Participation à des classes virtuelles, rencontrer des équipes de travail à distance, enregistrements des séances ou des exposés à réécouter;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Participation à un groupe (s’y joindre ou former) pour un projet ou un travail d'équipe;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Canaux de discussion organisés : séparer les échanges par projet, travail d’équipe, ou thématique dans un même groupe pour s’y retrouver facilement;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Partage et coédition de fichiers : déposer, échanger et travailler au même moment (collaboration en direct) sur des documents Word, PowerPoint, Excel, etc.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C81A89FF-5614-275D-5A49-8D9C8CE96F0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454896" y="2646141"/>
            <a:ext cx="2381822" cy="2709631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255F0F0-5DD0-9DB0-C52C-0E2913E6B9A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586342" y="4575396"/>
            <a:ext cx="2187787" cy="70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fr-CA" sz="1400" b="1"/>
              <a:t>POUR ALLER PLUS LOIN : </a:t>
            </a:r>
          </a:p>
          <a:p>
            <a:pPr fontAlgn="base"/>
            <a:r>
              <a:rPr lang="fr-CA" sz="1400" u="sng">
                <a:solidFill>
                  <a:srgbClr val="00B0F0"/>
                </a:solidFill>
                <a:hlinkClick r:id="rId9"/>
              </a:rPr>
              <a:t>Formation vidéo Teams</a:t>
            </a:r>
            <a:endParaRPr lang="en-US" sz="1400">
              <a:solidFill>
                <a:srgbClr val="00B0F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150AD85-AB0C-118C-5657-5D0DC2A952F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612396" y="2892187"/>
            <a:ext cx="2041400" cy="160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Activité d’apprentissage : </a:t>
            </a:r>
          </a:p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solidFill>
                  <a:srgbClr val="FF0000"/>
                </a:solidFill>
                <a:effectLst/>
                <a:latin typeface="+mj-lt"/>
              </a:rPr>
              <a:t>« </a:t>
            </a:r>
            <a:r>
              <a:rPr lang="fr-CA" sz="1400" b="1" i="1" u="none" strike="noStrike">
                <a:solidFill>
                  <a:srgbClr val="FF0000"/>
                </a:solidFill>
                <a:effectLst/>
                <a:latin typeface="+mj-lt"/>
              </a:rPr>
              <a:t>Prends le contrôle de Teams sur TOUS tes appareils! »</a:t>
            </a:r>
            <a:endParaRPr lang="en-US" sz="1400" b="1" i="0">
              <a:solidFill>
                <a:srgbClr val="FF0000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5382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5F4F5-9C62-C61F-FDE7-71158AEE6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458BB0F9-C6EA-93DE-4A73-3FFD2772E4B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A0A4EEE-F339-A157-2CBC-9D31F55AD8E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A3ACC6C2-706D-D874-310F-9E2E7CC8CBAA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72152" y="776800"/>
            <a:ext cx="97688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rgbClr val="C00000"/>
                </a:solidFill>
              </a:rPr>
            </a:br>
            <a:br>
              <a:rPr lang="fr-CA" sz="4000" b="1">
                <a:solidFill>
                  <a:srgbClr val="C00000"/>
                </a:solidFill>
              </a:rPr>
            </a:br>
            <a:r>
              <a:rPr lang="fr-CA" sz="1100" b="1">
                <a:solidFill>
                  <a:srgbClr val="C00000"/>
                </a:solidFill>
              </a:rPr>
              <a:t> </a:t>
            </a:r>
            <a:br>
              <a:rPr lang="fr-CA" sz="4000" b="1">
                <a:solidFill>
                  <a:srgbClr val="C00000"/>
                </a:solidFill>
              </a:rPr>
            </a:br>
            <a:r>
              <a:rPr lang="en-US" sz="3300" b="1">
                <a:solidFill>
                  <a:schemeClr val="accent1"/>
                </a:solidFill>
              </a:rPr>
              <a:t>La recherche </a:t>
            </a:r>
            <a:r>
              <a:rPr lang="en-US" sz="3300" b="1" err="1">
                <a:solidFill>
                  <a:schemeClr val="accent1"/>
                </a:solidFill>
              </a:rPr>
              <a:t>documentaire</a:t>
            </a:r>
            <a:r>
              <a:rPr lang="en-US" sz="3300" b="1">
                <a:solidFill>
                  <a:schemeClr val="accent1"/>
                </a:solidFill>
              </a:rPr>
              <a:t> avec </a:t>
            </a:r>
            <a:r>
              <a:rPr lang="en-US" sz="3300" b="1" err="1">
                <a:solidFill>
                  <a:schemeClr val="accent1"/>
                </a:solidFill>
              </a:rPr>
              <a:t>l’IA</a:t>
            </a:r>
            <a:r>
              <a:rPr lang="en-US" sz="3300" b="1">
                <a:solidFill>
                  <a:schemeClr val="accent1"/>
                </a:solidFill>
              </a:rPr>
              <a:t> </a:t>
            </a:r>
            <a:r>
              <a:rPr lang="en-US" sz="3300" b="1" err="1">
                <a:solidFill>
                  <a:schemeClr val="accent1"/>
                </a:solidFill>
              </a:rPr>
              <a:t>générative</a:t>
            </a:r>
            <a:endParaRPr lang="fr-CA" sz="3300" b="1" spc="100">
              <a:ln w="19050">
                <a:noFill/>
              </a:ln>
              <a:solidFill>
                <a:schemeClr val="accent1"/>
              </a:solidFill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D1E9FF51-CC40-F390-5C09-505DDE8AF9A2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49435594"/>
              </p:ext>
            </p:extLst>
          </p:nvPr>
        </p:nvGraphicFramePr>
        <p:xfrm>
          <a:off x="870602" y="1554536"/>
          <a:ext cx="10386788" cy="405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255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  <a:gridCol w="5814533">
                  <a:extLst>
                    <a:ext uri="{9D8B030D-6E8A-4147-A177-3AD203B41FA5}">
                      <a16:colId xmlns:a16="http://schemas.microsoft.com/office/drawing/2014/main" val="541046719"/>
                    </a:ext>
                  </a:extLst>
                </a:gridCol>
              </a:tblGrid>
              <a:tr h="377825">
                <a:tc>
                  <a:txBody>
                    <a:bodyPr/>
                    <a:lstStyle/>
                    <a:p>
                      <a:pPr algn="l"/>
                      <a:r>
                        <a:rPr lang="fr-CA" sz="1400" b="1" kern="1200" dirty="0">
                          <a:solidFill>
                            <a:schemeClr val="lt1"/>
                          </a:solidFill>
                          <a:effectLst/>
                        </a:rPr>
                        <a:t>Recherche avec l’IA générative (ex. : </a:t>
                      </a:r>
                      <a:r>
                        <a:rPr lang="fr-CA" sz="1400" b="1" kern="1200" dirty="0" err="1">
                          <a:solidFill>
                            <a:schemeClr val="lt1"/>
                          </a:solidFill>
                          <a:effectLst/>
                        </a:rPr>
                        <a:t>ChatGPT</a:t>
                      </a:r>
                      <a:r>
                        <a:rPr lang="fr-CA" sz="1400" b="1" kern="1200" dirty="0">
                          <a:solidFill>
                            <a:schemeClr val="lt1"/>
                          </a:solidFill>
                          <a:effectLst/>
                        </a:rPr>
                        <a:t>, </a:t>
                      </a:r>
                      <a:r>
                        <a:rPr lang="fr-CA" sz="1400" b="1" kern="1200" dirty="0" err="1">
                          <a:solidFill>
                            <a:schemeClr val="lt1"/>
                          </a:solidFill>
                          <a:effectLst/>
                        </a:rPr>
                        <a:t>Copilot</a:t>
                      </a:r>
                      <a:r>
                        <a:rPr lang="fr-CA" sz="1400" b="1" kern="1200" dirty="0">
                          <a:solidFill>
                            <a:schemeClr val="lt1"/>
                          </a:solidFill>
                          <a:effectLst/>
                        </a:rPr>
                        <a:t>)</a:t>
                      </a:r>
                      <a:endParaRPr lang="fr-CA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400" b="1" kern="1200">
                          <a:solidFill>
                            <a:schemeClr val="lt1"/>
                          </a:solidFill>
                          <a:effectLst/>
                        </a:rPr>
                        <a:t>Recherche documentaire à la bibliothèque</a:t>
                      </a:r>
                      <a:endParaRPr lang="fr-CA" sz="11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>
                          <a:solidFill>
                            <a:schemeClr val="tx1"/>
                          </a:solidFill>
                          <a:effectLst/>
                        </a:rPr>
                        <a:t>Rapide pour générer des pistes, reformuler une question, obtenir un résumé ou une mise en contexte.</a:t>
                      </a:r>
                      <a:endParaRPr lang="fr-CA" sz="12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>
                          <a:solidFill>
                            <a:schemeClr val="tx1"/>
                          </a:solidFill>
                          <a:effectLst/>
                        </a:rPr>
                        <a:t>Accès à des sources validées, des articles scientifiques, des livres spécialisés, des guides pédagogiques adaptés au cégep.</a:t>
                      </a:r>
                      <a:endParaRPr lang="fr-CA" sz="12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80547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Parfois utile pour organiser des idées, trouver des concepts clés, structurer le plan d’un travail, ou simuler une discussion.</a:t>
                      </a:r>
                      <a:endParaRPr lang="fr-CA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Permet de citer correctement, de respecter la méthodologie exigée et de s’appuyer sur des faits avérés.</a:t>
                      </a:r>
                      <a:endParaRPr lang="fr-CA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124257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>
                          <a:solidFill>
                            <a:schemeClr val="tx1"/>
                          </a:solidFill>
                          <a:effectLst/>
                        </a:rPr>
                        <a:t>Attention : Les réponses ne sont pas toujours exactes ni vérifiables ; des biais ou des erreurs « plausibles » peuvent se glisser. Doit toujours être validée par une source fiable.</a:t>
                      </a:r>
                      <a:endParaRPr lang="fr-CA" sz="12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>
                          <a:solidFill>
                            <a:schemeClr val="tx1"/>
                          </a:solidFill>
                          <a:effectLst/>
                        </a:rPr>
                        <a:t>Appui personnalisé avec les bibliothécaires : aide à cibler des sources fiables, soutien pour la méthodologie, accompagnement individuel.</a:t>
                      </a:r>
                      <a:endParaRPr lang="fr-CA" sz="12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>
                          <a:solidFill>
                            <a:schemeClr val="tx1"/>
                          </a:solidFill>
                          <a:effectLst/>
                        </a:rPr>
                        <a:t>Idéal comme point de départ ou pour débloquer l’idéation, mais pas pour remettre tel quel dans un travail officiel.</a:t>
                      </a:r>
                      <a:endParaRPr lang="fr-CA" sz="12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Nécessite plus de temps et d’effort, mais garantit la qualité, la fiabilité et le respect des normes scolaires/collégiales.</a:t>
                      </a:r>
                      <a:endParaRPr lang="fr-CA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Recherche avec l’IA générative (ex. : </a:t>
                      </a:r>
                      <a:r>
                        <a:rPr lang="fr-CA" sz="1200" b="0" kern="1200" dirty="0" err="1">
                          <a:solidFill>
                            <a:schemeClr val="tx1"/>
                          </a:solidFill>
                          <a:effectLst/>
                        </a:rPr>
                        <a:t>ChatGPT</a:t>
                      </a: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fr-CA" sz="1200" b="0" kern="1200" dirty="0" err="1">
                          <a:solidFill>
                            <a:schemeClr val="tx1"/>
                          </a:solidFill>
                          <a:effectLst/>
                        </a:rPr>
                        <a:t>Copilot</a:t>
                      </a: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).</a:t>
                      </a:r>
                      <a:endParaRPr lang="fr-CA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Recherche documentaire à la bibliothèque.</a:t>
                      </a:r>
                      <a:endParaRPr lang="fr-CA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2950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>
                          <a:solidFill>
                            <a:schemeClr val="tx1"/>
                          </a:solidFill>
                          <a:effectLst/>
                        </a:rPr>
                        <a:t>Rapide pour générer des pistes, reformuler une question, obtenir un résumé ou une mise en contexte.</a:t>
                      </a:r>
                      <a:endParaRPr lang="fr-CA" sz="12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CA" sz="1200" b="0" kern="1200" dirty="0">
                          <a:solidFill>
                            <a:schemeClr val="tx1"/>
                          </a:solidFill>
                          <a:effectLst/>
                        </a:rPr>
                        <a:t>Accès à des sources validées, des articles scientifiques, des livres spécialisés, des guides pédagogiques adaptés au cégep.</a:t>
                      </a:r>
                      <a:endParaRPr lang="fr-CA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4982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269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CAF6C-2338-DB44-67D8-776B9184F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B915466D-3893-EE39-28BC-9ACB1C2E80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97CB3A0C-A4DF-D38D-1E27-AB432B286EA4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81489" y="1032146"/>
            <a:ext cx="8930648" cy="261853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100" b="1">
                <a:solidFill>
                  <a:schemeClr val="accent1"/>
                </a:solidFill>
              </a:rPr>
              <a:t>La recherche avec l’IA Générative</a:t>
            </a: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76C42D9F-C98A-6F78-92E1-778506174C65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34052" y="3193727"/>
            <a:ext cx="8359148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160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86DAD3-2BB2-09BB-5756-30E3A0E5D04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81489" y="1556280"/>
            <a:ext cx="803591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À retenir :</a:t>
            </a:r>
            <a:endParaRPr lang="fr-CA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L’IA générative peut être en soutien pour démarrer, s’organiser, questionner;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La bibliothèque est </a:t>
            </a:r>
            <a:r>
              <a:rPr lang="fr-CA" sz="1600" b="1" dirty="0"/>
              <a:t>LA</a:t>
            </a:r>
            <a:r>
              <a:rPr lang="fr-CA" sz="1600" dirty="0"/>
              <a:t> référence pour valider, comprendre à fond, citer, remettre un travail sérieux;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La combinaison des deux : commencez avec l’IA pour trouver les idées, validez chaque information à la bibliothèque avant de rédiger ou de remettre votre travail.</a:t>
            </a:r>
          </a:p>
          <a:p>
            <a:endParaRPr lang="fr-CA" dirty="0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CB08DE63-5C29-85B3-BF9E-45F7681A709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093199" y="4396817"/>
            <a:ext cx="2669750" cy="1110343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519E80F-F49C-9ED2-C650-E449ADB3F77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184489" y="4533572"/>
            <a:ext cx="2487169" cy="8368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</a:pPr>
            <a:r>
              <a:rPr lang="fr-CA" sz="1400" b="1" i="0" u="none" strike="noStrike">
                <a:effectLst/>
                <a:latin typeface="+mj-lt"/>
              </a:rPr>
              <a:t>Activité d’apprentissage :</a:t>
            </a:r>
          </a:p>
          <a:p>
            <a:pPr rtl="0" fontAlgn="base">
              <a:lnSpc>
                <a:spcPts val="2025"/>
              </a:lnSpc>
            </a:pPr>
            <a:r>
              <a:rPr lang="en-US" sz="1400" b="1" i="1" err="1">
                <a:solidFill>
                  <a:srgbClr val="FF0000"/>
                </a:solidFill>
                <a:latin typeface="+mj-lt"/>
              </a:rPr>
              <a:t>T</a:t>
            </a:r>
            <a:r>
              <a:rPr lang="en-US" sz="1400" b="1" i="1" err="1">
                <a:solidFill>
                  <a:srgbClr val="FF0000"/>
                </a:solidFill>
                <a:effectLst/>
                <a:latin typeface="+mj-lt"/>
              </a:rPr>
              <a:t>rouver</a:t>
            </a: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 des </a:t>
            </a:r>
            <a:r>
              <a:rPr lang="en-US" sz="1400" b="1" i="1" err="1">
                <a:solidFill>
                  <a:srgbClr val="FF0000"/>
                </a:solidFill>
                <a:effectLst/>
                <a:latin typeface="+mj-lt"/>
              </a:rPr>
              <a:t>trésors</a:t>
            </a: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9651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B9CA1B-AC48-4D6C-2C27-690546ACC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rouge, Graphique, texte&#10;&#10;Le contenu généré par l’IA peut être incorrect.">
            <a:extLst>
              <a:ext uri="{FF2B5EF4-FFF2-40B4-BE49-F238E27FC236}">
                <a16:creationId xmlns:a16="http://schemas.microsoft.com/office/drawing/2014/main" id="{F1AA945C-B910-FF29-1F2A-8A52907D9D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2ADADE5C-AEA9-DBD6-3B8D-AAD05290BF0C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59470" y="2423470"/>
            <a:ext cx="6036630" cy="2104988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fr-CA" sz="4500" b="1">
                <a:solidFill>
                  <a:schemeClr val="bg1"/>
                </a:solidFill>
                <a:latin typeface="Century Gothic"/>
                <a:cs typeface="Arial"/>
              </a:rPr>
              <a:t>Exploiter le numérique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5F440B2-142B-BA84-0454-C5E335819D1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59470" y="1561695"/>
            <a:ext cx="3022962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CA" sz="5000" b="1">
                <a:solidFill>
                  <a:schemeClr val="accent1"/>
                </a:solidFill>
              </a:rPr>
              <a:t>1005</a:t>
            </a:r>
            <a:endParaRPr lang="fr-CA" sz="5000">
              <a:solidFill>
                <a:schemeClr val="accent1"/>
              </a:solidFill>
            </a:endParaRPr>
          </a:p>
        </p:txBody>
      </p:sp>
      <p:pic>
        <p:nvPicPr>
          <p:cNvPr id="4" name="Image 3" descr="Une image contenant habits, personne, Visage humain, ordinateur portable&#10;&#10;Le contenu généré par l’IA peut être incorrect.">
            <a:extLst>
              <a:ext uri="{FF2B5EF4-FFF2-40B4-BE49-F238E27FC236}">
                <a16:creationId xmlns:a16="http://schemas.microsoft.com/office/drawing/2014/main" id="{CC39E6BF-3892-D38B-2B49-5810AD60D44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63" t="2745"/>
          <a:stretch>
            <a:fillRect/>
          </a:stretch>
        </p:blipFill>
        <p:spPr>
          <a:xfrm>
            <a:off x="4351822" y="962526"/>
            <a:ext cx="4497820" cy="5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610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1978F-EF89-B78F-39E0-B68DEB9D4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BF48DDF1-7F31-8FF0-5D5C-1A0B6CBC2A6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658"/>
            <a:ext cx="12192000" cy="6936658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9F2A789A-0A13-47EC-5EE7-DAC659395BAE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30237" y="2062439"/>
            <a:ext cx="6245264" cy="962594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r>
              <a:rPr lang="fr-CA" sz="4400" b="1">
                <a:solidFill>
                  <a:schemeClr val="accent1"/>
                </a:solidFill>
              </a:rPr>
              <a:t>1.3</a:t>
            </a:r>
            <a:br>
              <a:rPr lang="fr-CA" sz="4400" b="1">
                <a:solidFill>
                  <a:schemeClr val="accent1"/>
                </a:solidFill>
              </a:rPr>
            </a:br>
            <a:r>
              <a:rPr lang="fr-CA" sz="2200" b="1">
                <a:solidFill>
                  <a:schemeClr val="accent1"/>
                </a:solidFill>
              </a:rPr>
              <a:t> </a:t>
            </a:r>
            <a:br>
              <a:rPr lang="fr-CA" sz="4400" b="1">
                <a:solidFill>
                  <a:schemeClr val="accent4"/>
                </a:solidFill>
              </a:rPr>
            </a:br>
            <a:r>
              <a:rPr lang="fr-CA" sz="4400" b="1">
                <a:solidFill>
                  <a:schemeClr val="bg1"/>
                </a:solidFill>
              </a:rPr>
              <a:t>Produire du contenu numérique</a:t>
            </a:r>
            <a:endParaRPr lang="fr-CA" sz="4400" b="1" spc="10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469280CA-B3E6-ED4B-D86B-06B37090FE4E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73228" y="3832967"/>
            <a:ext cx="6245264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2000">
              <a:solidFill>
                <a:schemeClr val="bg1"/>
              </a:solidFill>
            </a:endParaRP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9E02FA72-A5B8-6836-4BC7-28C6C1192A42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30237" y="3429000"/>
            <a:ext cx="8326763" cy="962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fr-FR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Définitions.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Habiletés avec Microsoft Word.</a:t>
            </a: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Habiletés avec PowerPoint.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Habiletés avec </a:t>
            </a:r>
            <a:r>
              <a:rPr lang="fr-CA" sz="2000" dirty="0" err="1">
                <a:solidFill>
                  <a:schemeClr val="bg1"/>
                </a:solidFill>
              </a:rPr>
              <a:t>Canva</a:t>
            </a:r>
            <a:r>
              <a:rPr lang="fr-CA" sz="2000" dirty="0">
                <a:solidFill>
                  <a:schemeClr val="bg1"/>
                </a:solidFill>
              </a:rPr>
              <a:t>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endParaRPr lang="fr-CA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72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722D4-5F29-3943-F1C7-310A08A1D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DC75B187-521D-CA77-485E-5E2091643F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63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066F14AB-A6BF-EF09-CF0D-AE702B54F7DA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Construire du contenu numérique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9C44D8A-9714-4B66-993C-F234F7F781D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16429" y="1471246"/>
            <a:ext cx="5465499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C’est quoi ?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Construire du contenu numérique, c’est créer, mettre en forme et personnaliser des productions originales (documents, présentations, visuels) en utilisant les outils numériques adaptés au cégep et à la petite enfance.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Réunir et organiser l’information (texte, image, schémas) et la transformer pour la rendre utile, claire et professionnelle dans un contexte scolaire et dans le contexte de la petite enfance.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5" name="Image 4" descr="Une image contenant personne, chemise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7FA1ED5A-C4B0-B093-EC6C-66AB0E5373E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2" r="45750"/>
          <a:stretch>
            <a:fillRect/>
          </a:stretch>
        </p:blipFill>
        <p:spPr>
          <a:xfrm>
            <a:off x="6075960" y="917052"/>
            <a:ext cx="5299611" cy="480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10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7BC23-4C8A-DC7F-B69F-22E06541D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43A91B1A-36C5-696E-761C-4D54794D65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721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FDB13DD6-93FD-F96A-A342-3B374A25C5DB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En quoi le contenu numérique peut-il être utile pour vous?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C969DA-A84C-26F3-8A26-D61D8BD492F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52923" y="1456876"/>
            <a:ext cx="5537411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Exemples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Permet de présenter ses idées de manière structurée et attrayante, selon les normes attendues en formation et en milieu de garde.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Facilite la diffusion auprès des collègues, des enfants, des parents et des partenaires éducatifs.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Peut être en soutien pour réussir ses travaux, intervenir dans les stages, communiquer efficacement et archiver ses réalisations scolaires.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5" name="Image 4" descr="Une image contenant personne, habits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6EDDC0E6-B094-DB88-4C2B-A0745DC1242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46000"/>
          <a:stretch>
            <a:fillRect/>
          </a:stretch>
        </p:blipFill>
        <p:spPr>
          <a:xfrm>
            <a:off x="5601904" y="419927"/>
            <a:ext cx="5537411" cy="528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357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86AE4-4898-B973-CB49-8098D343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39AC4DF1-9A64-EA04-9210-638C7B9E199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C48289E6-7262-DACC-961C-BCE42489FEC9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 dirty="0">
                <a:solidFill>
                  <a:schemeClr val="accent4"/>
                </a:solidFill>
              </a:rPr>
            </a:br>
            <a:r>
              <a:rPr lang="fr-CA" sz="3300" b="1" dirty="0">
                <a:solidFill>
                  <a:schemeClr val="accent1"/>
                </a:solidFill>
              </a:rPr>
              <a:t>Exemples typiques en TÉE</a:t>
            </a:r>
            <a:endParaRPr lang="fr-CA" sz="3300" b="1" spc="100" dirty="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6EBBE37-6619-F14A-6506-7B86FC10358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16428" y="1444450"/>
            <a:ext cx="9617891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Exemples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Créer une fiche d’activité pour le développement moteur, avec description, objectifs, matériel et étapes illustrées.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Monter une présentation </a:t>
            </a:r>
            <a:r>
              <a:rPr lang="fr-CA" sz="1600" i="1" dirty="0"/>
              <a:t>PowerPoint</a:t>
            </a:r>
            <a:r>
              <a:rPr lang="fr-CA" sz="1600" dirty="0"/>
              <a:t> sur la prévention des accidents en service de garde.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Concevoir un aide-mémoire ou un visuel éducatif pour la gestion des émotions chez les enfants.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Préparer un tableau comparatif des protocoles de sécurité à afficher ou à remettre.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Élaborer un plan thématique hebdomadaire partageable sur Teams ou OneDrive.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Envoyer une capsule vidéo pour répondre à une évaluation.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63041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8F46B-A292-D031-8B64-050B9477F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8838F235-A03D-CEB3-F6B8-71380A05304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19E39E5D-E77C-DD1B-4F13-6B39369F8D54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81489" y="1032146"/>
            <a:ext cx="8930648" cy="351469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100" b="1">
                <a:solidFill>
                  <a:schemeClr val="accent1"/>
                </a:solidFill>
              </a:rPr>
              <a:t>«</a:t>
            </a:r>
            <a:r>
              <a:rPr lang="fr-CA" sz="4000" b="1">
                <a:solidFill>
                  <a:schemeClr val="accent4"/>
                </a:solidFill>
              </a:rPr>
              <a:t> </a:t>
            </a:r>
            <a:r>
              <a:rPr lang="fr-CA" sz="3100" b="1">
                <a:solidFill>
                  <a:schemeClr val="accent1"/>
                </a:solidFill>
              </a:rPr>
              <a:t>Word », c’est…</a:t>
            </a: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45E61F40-87CC-0904-220F-9A40047A116A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34052" y="3193727"/>
            <a:ext cx="8359148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1600"/>
          </a:p>
        </p:txBody>
      </p:sp>
      <p:pic>
        <p:nvPicPr>
          <p:cNvPr id="5" name="Image 4" descr="Une image contenant texte, ordinateur, ordinateur portabl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36D7D43-CAA0-099B-2F6F-87B734B3057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1" t="13375" r="21107" b="3843"/>
          <a:stretch>
            <a:fillRect/>
          </a:stretch>
        </p:blipFill>
        <p:spPr>
          <a:xfrm>
            <a:off x="6907567" y="1996112"/>
            <a:ext cx="4191512" cy="33930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7462F2F-CD7C-9BC9-828E-899B1D2260B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230799" y="1744464"/>
            <a:ext cx="3483986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 sz="1600" b="1"/>
              <a:t>Consultez le document </a:t>
            </a:r>
            <a:r>
              <a:rPr lang="fr-CA" sz="1600"/>
              <a:t>: </a:t>
            </a:r>
          </a:p>
          <a:p>
            <a:pPr algn="ctr"/>
            <a:r>
              <a:rPr lang="en-US" sz="1600">
                <a:solidFill>
                  <a:prstClr val="black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Raccourcis clavier</a:t>
            </a:r>
            <a:endParaRPr lang="en-US" sz="1600">
              <a:solidFill>
                <a:prstClr val="black"/>
              </a:solidFill>
              <a:hlinkClick r:id="rId11"/>
            </a:endParaRPr>
          </a:p>
          <a:p>
            <a:endParaRPr lang="fr-CA"/>
          </a:p>
        </p:txBody>
      </p:sp>
      <p:pic>
        <p:nvPicPr>
          <p:cNvPr id="9" name="Image 8" descr="Une image contenant texte, ordinateur, ordinateur portabl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750E8881-D985-99E6-261E-A79A735B5AD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6" t="16532" b="27312"/>
          <a:stretch>
            <a:fillRect/>
          </a:stretch>
        </p:blipFill>
        <p:spPr>
          <a:xfrm rot="20868640">
            <a:off x="9395315" y="2978696"/>
            <a:ext cx="1923961" cy="171272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C6F789C-4D28-F2A5-E1A5-9AEE961FA72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8917" y="1744464"/>
            <a:ext cx="3828804" cy="263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dirty="0"/>
              <a:t>Un logiciel de traitement de texte : Tout ce qu’il faut pour créer, modifier, structurer et remettre vos travaux au cégep.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Utilisé dans tous les cours pour les rapports, fiches, synthèses, présentations, etc.</a:t>
            </a:r>
          </a:p>
        </p:txBody>
      </p:sp>
    </p:spTree>
    <p:extLst>
      <p:ext uri="{BB962C8B-B14F-4D97-AF65-F5344CB8AC3E}">
        <p14:creationId xmlns:p14="http://schemas.microsoft.com/office/powerpoint/2010/main" val="3353697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12B26-4D69-E36E-C61C-442E3CE3E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9241CB20-4305-F49C-87C3-B7ACF8D0068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FD77CF95-3723-1681-9EC0-A2D1D3D0737E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Ajouter des images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79141F3-FFA0-A83B-B8CF-06A5C5CBAF7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52340" y="1470866"/>
            <a:ext cx="5712468" cy="336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À partir d’un document </a:t>
            </a:r>
            <a:r>
              <a:rPr lang="fr-CA" sz="1600" b="1" i="1" dirty="0"/>
              <a:t>Word</a:t>
            </a:r>
            <a:r>
              <a:rPr lang="fr-CA" sz="1600" b="1" dirty="0"/>
              <a:t> vierge, il est possible d’ajouter différents éléments.</a:t>
            </a:r>
            <a:endParaRPr lang="fr-CA" sz="1600" dirty="0"/>
          </a:p>
          <a:p>
            <a:pPr>
              <a:lnSpc>
                <a:spcPct val="150000"/>
              </a:lnSpc>
            </a:pPr>
            <a:r>
              <a:rPr lang="fr-CA" sz="1600" dirty="0"/>
              <a:t>Dans l’onglet </a:t>
            </a:r>
            <a:r>
              <a:rPr lang="fr-CA" sz="1600" i="1" dirty="0"/>
              <a:t>Insertion</a:t>
            </a:r>
            <a:r>
              <a:rPr lang="fr-CA" sz="1600" dirty="0"/>
              <a:t>, section </a:t>
            </a:r>
            <a:r>
              <a:rPr lang="fr-CA" sz="1600" i="1" dirty="0"/>
              <a:t>Illustrations</a:t>
            </a:r>
            <a:r>
              <a:rPr lang="fr-CA" sz="1600" dirty="0"/>
              <a:t>, vous pouvez insérer des images à partir de celles de votre ordinateur ou celles proposées en ligne.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Il est aussi possible de faire des captures d’écran, puis de les déposer directement dans un document donné.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Vous pouvez enfin insérer un graphique ou un SmartArt pour structurer visuellement vos idées.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EC7BC04-7A8A-B61F-6B6A-CADB54CE1C8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771521" y="1783336"/>
            <a:ext cx="2766300" cy="22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3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0DD9F-9207-D8A8-C8B6-14A33529B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40AFFFE6-A3E9-C5E4-3956-32870D14F96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9E73016C-3C5A-8F95-BAB5-BE9F7782F403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 dirty="0">
                <a:solidFill>
                  <a:schemeClr val="accent4"/>
                </a:solidFill>
              </a:rPr>
            </a:br>
            <a:r>
              <a:rPr lang="fr-CA" sz="3300" b="1" i="1" dirty="0">
                <a:solidFill>
                  <a:schemeClr val="accent1"/>
                </a:solidFill>
              </a:rPr>
              <a:t>Microsoft Word</a:t>
            </a:r>
            <a:endParaRPr lang="fr-CA" sz="3300" b="1" i="1" spc="100" dirty="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825A32-14D0-4147-71A9-701752B4A2B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473853"/>
            <a:ext cx="5737868" cy="3369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Astuce #1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Ajouter différents types d’images :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Onglet </a:t>
            </a:r>
            <a:r>
              <a:rPr lang="fr-CA" sz="1600" b="1" dirty="0"/>
              <a:t>Insertion;</a:t>
            </a:r>
            <a:endParaRPr lang="fr-CA" sz="1600" dirty="0"/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Section </a:t>
            </a:r>
            <a:r>
              <a:rPr lang="fr-CA" sz="1600" b="1" dirty="0"/>
              <a:t>Illustrations;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Images (en ligne ou à partir de votre ordinateur);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Capture d’écran intégrée.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Ajouter un graphique;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Ajouter un graphique SmartArt.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56B9F33-9CEC-4490-9662-D09259150C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27372" y="2682068"/>
            <a:ext cx="4578176" cy="200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28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95291-35D1-7A12-F03B-9C07FD532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B8A0D75D-45E2-717B-F573-7DBE098D0A1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C7447499-2C45-D203-3569-EE41F6065E11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 i="1">
                <a:solidFill>
                  <a:schemeClr val="accent1"/>
                </a:solidFill>
              </a:rPr>
              <a:t>Microsoft Word</a:t>
            </a:r>
            <a:endParaRPr lang="fr-CA" sz="3300" b="1" i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82B57F5-A34F-DF95-7282-DA32B8BFF17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523597"/>
            <a:ext cx="4724916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Astuce #2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Ajouter des commentaires :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Onglet </a:t>
            </a:r>
            <a:r>
              <a:rPr lang="fr-CA" sz="1600" b="1" dirty="0"/>
              <a:t>Révision;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Pratique avec des collègues de classe, lorsqu’on travaille sur le même document;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Permet de laisser des commentaires, d’y répondre et de les résoudre, pour les consulter à un autre moment.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8AFC23-273F-4AF5-8039-B9A4CA60F34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/>
          <a:srcRect l="2080" t="545"/>
          <a:stretch/>
        </p:blipFill>
        <p:spPr>
          <a:xfrm>
            <a:off x="6360298" y="368524"/>
            <a:ext cx="4004941" cy="301761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F5F67E7-D0ED-760E-65AD-35433348A71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60752" y="3429000"/>
            <a:ext cx="3063505" cy="21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374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55107-E14D-57C0-57EC-D19008E21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375A2541-CB07-295B-6D6D-3F7B0BD100F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97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9181467F-193E-0666-5187-F966960688BA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654539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Paginer son document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6668C2-3AEF-DCAA-E2B9-3397AAD0214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330431"/>
            <a:ext cx="10995832" cy="189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Pagination d’un document :</a:t>
            </a:r>
            <a:endParaRPr lang="fr-CA" sz="1600" dirty="0"/>
          </a:p>
          <a:p>
            <a:pPr>
              <a:lnSpc>
                <a:spcPct val="150000"/>
              </a:lnSpc>
            </a:pPr>
            <a:r>
              <a:rPr lang="fr-CA" sz="1600" dirty="0"/>
              <a:t>L’onglet </a:t>
            </a:r>
            <a:r>
              <a:rPr lang="fr-CA" sz="1600" b="1" dirty="0"/>
              <a:t>Insertion</a:t>
            </a:r>
            <a:r>
              <a:rPr lang="fr-CA" sz="1600" dirty="0"/>
              <a:t>, puis </a:t>
            </a:r>
            <a:r>
              <a:rPr lang="fr-CA" sz="1600" b="1" dirty="0"/>
              <a:t>Numéro de page</a:t>
            </a:r>
            <a:r>
              <a:rPr lang="fr-CA" sz="1600" dirty="0"/>
              <a:t>, permet d’ajouter une pagination.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Il est possible de choisir la position des numéros de page (haut ou bas de page, marges, position actuelle).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La pagination doit généralement débuter après la page de titre ou le sommaire.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Pour les sauts de section ou de page, le format des numéros se paramètre selon les consignes reçues.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AF9BB68-9520-4D41-D413-4257621828C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24955" y="3340896"/>
            <a:ext cx="8015158" cy="226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35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447EF-4A32-2FCB-DD38-D00B45E94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AD0A0D0C-34C2-A78D-4F51-E4C09765B56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803898C9-79C0-539E-1BC0-7EA8C72CB193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 i="1">
                <a:solidFill>
                  <a:schemeClr val="accent1"/>
                </a:solidFill>
              </a:rPr>
              <a:t>Microsoft Word</a:t>
            </a:r>
            <a:endParaRPr lang="fr-CA" sz="3300" b="1" i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9931AFB-FB52-090B-2019-19D506004E1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578025"/>
            <a:ext cx="4164857" cy="226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Astuce #3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Paginer votre document :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Onglet </a:t>
            </a:r>
            <a:r>
              <a:rPr lang="fr-CA" sz="1600" b="1" dirty="0"/>
              <a:t>Insérer;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Numéro de page;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Format des numéros de page.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3E3810-8B89-4A24-BE04-DD5DE0A5264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72629" y="1578025"/>
            <a:ext cx="3076914" cy="340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70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5C5CF-64B2-9029-9699-7095BD406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rouge, Graphique, texte&#10;&#10;Le contenu généré par l’IA peut être incorrect.">
            <a:extLst>
              <a:ext uri="{FF2B5EF4-FFF2-40B4-BE49-F238E27FC236}">
                <a16:creationId xmlns:a16="http://schemas.microsoft.com/office/drawing/2014/main" id="{B24CFB8C-41CA-1EA8-64CC-439DEDA5A7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30E7A539-133B-C0C7-9ACC-DE34FD60BF9C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0520" y="1375914"/>
            <a:ext cx="12576835" cy="962594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fr-CA" sz="4500" b="1">
                <a:solidFill>
                  <a:schemeClr val="bg1"/>
                </a:solidFill>
              </a:rPr>
              <a:t>Exploiter le numérique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44A1842-BD5F-095E-98D7-5A55E32AB62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90520" y="701857"/>
            <a:ext cx="258064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4800" b="1">
                <a:solidFill>
                  <a:schemeClr val="accent1"/>
                </a:solidFill>
              </a:rPr>
              <a:t>1005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3352BD1A-3464-C08C-B6EB-C512127BEFE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093714" y="2838829"/>
            <a:ext cx="8687050" cy="37487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fr-FR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171717"/>
                </a:solidFill>
                <a:latin typeface="Century Gothic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171717"/>
                </a:solidFill>
                <a:latin typeface="Century Gothic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171717"/>
                </a:solidFill>
                <a:latin typeface="Century Gothic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71717"/>
                </a:solidFill>
                <a:latin typeface="Century Gothic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71717"/>
                </a:solidFill>
                <a:latin typeface="Century Gothic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71717"/>
                </a:solidFill>
                <a:latin typeface="Century Gothic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71717"/>
                </a:solidFill>
                <a:latin typeface="Century Gothic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71717"/>
                </a:solidFill>
                <a:latin typeface="Century Gothic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71717"/>
                </a:solidFill>
                <a:latin typeface="Century Gothic"/>
              </a:defRPr>
            </a:lvl9pPr>
          </a:lstStyle>
          <a:p>
            <a:pPr algn="l" fontAlgn="base">
              <a:lnSpc>
                <a:spcPct val="150000"/>
              </a:lnSpc>
            </a:pPr>
            <a:r>
              <a:rPr lang="fr-CA" sz="2000" dirty="0">
                <a:solidFill>
                  <a:sysClr val="window" lastClr="FFFFFF"/>
                </a:solidFill>
              </a:rPr>
              <a:t>1.1. Rechercher des informations à l’aide du numérique. </a:t>
            </a:r>
          </a:p>
          <a:p>
            <a:pPr algn="l" fontAlgn="base">
              <a:lnSpc>
                <a:spcPct val="150000"/>
              </a:lnSpc>
            </a:pPr>
            <a:r>
              <a:rPr lang="fr-CA" sz="2000" dirty="0">
                <a:solidFill>
                  <a:sysClr val="window" lastClr="FFFFFF"/>
                </a:solidFill>
              </a:rPr>
              <a:t>1.2. Traiter de l’information à l’aide du numérique.</a:t>
            </a:r>
          </a:p>
          <a:p>
            <a:pPr algn="l" fontAlgn="base">
              <a:lnSpc>
                <a:spcPct val="150000"/>
              </a:lnSpc>
            </a:pPr>
            <a:r>
              <a:rPr lang="fr-CA" sz="2000" dirty="0">
                <a:solidFill>
                  <a:sysClr val="window" lastClr="FFFFFF"/>
                </a:solidFill>
              </a:rPr>
              <a:t>1.3. Produire du contenu numérique.</a:t>
            </a:r>
          </a:p>
          <a:p>
            <a:pPr algn="l" fontAlgn="base">
              <a:lnSpc>
                <a:spcPct val="150000"/>
              </a:lnSpc>
            </a:pPr>
            <a:r>
              <a:rPr lang="fr-CA" sz="2000" dirty="0">
                <a:solidFill>
                  <a:sysClr val="window" lastClr="FFFFFF"/>
                </a:solidFill>
              </a:rPr>
              <a:t>1.4. Communiquer à l’aide du numérique.</a:t>
            </a:r>
            <a:endParaRPr lang="fr-CA" sz="1600" dirty="0"/>
          </a:p>
        </p:txBody>
      </p:sp>
    </p:spTree>
    <p:extLst>
      <p:ext uri="{BB962C8B-B14F-4D97-AF65-F5344CB8AC3E}">
        <p14:creationId xmlns:p14="http://schemas.microsoft.com/office/powerpoint/2010/main" val="29657539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92018-747D-C3CA-22E4-CBABC57C5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170E51F9-51F8-AFC3-50A8-E63A4CD8CBA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97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8DE1F40-D2B9-CC91-9FCE-139ED6E90178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4043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Table des matières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1ECE8A-85E3-75A0-BF50-B42C80D1FCD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5241" y="1373977"/>
            <a:ext cx="5753576" cy="3779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Création d’une table des matières :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L’onglet </a:t>
            </a:r>
            <a:r>
              <a:rPr lang="fr-CA" sz="1600" b="1" dirty="0"/>
              <a:t>Références</a:t>
            </a:r>
            <a:r>
              <a:rPr lang="fr-CA" sz="1600" dirty="0"/>
              <a:t>, puis </a:t>
            </a:r>
            <a:r>
              <a:rPr lang="fr-CA" sz="1600" b="1" dirty="0"/>
              <a:t>Table des matières</a:t>
            </a:r>
            <a:r>
              <a:rPr lang="fr-CA" sz="1600" dirty="0"/>
              <a:t>, permet d’insérer une table des matières automatique.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L’utilisation des styles de titre (Titre 1, Titre 2, etc.) dans l’onglet </a:t>
            </a:r>
            <a:r>
              <a:rPr lang="fr-CA" sz="1600" b="1" dirty="0"/>
              <a:t>Accueil</a:t>
            </a:r>
            <a:r>
              <a:rPr lang="fr-CA" sz="1600" dirty="0"/>
              <a:t> est nécessaire avant l’insertion de la table.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Un modèle de table des matières peut être choisi dans le menu déroulant.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La table des matières se met ensuite à jour facilement, s’il y a modification du document</a:t>
            </a:r>
            <a:r>
              <a:rPr lang="fr-CA" dirty="0"/>
              <a:t>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8E1A062-10A0-1115-CC0C-46BF1DE9B2E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29821" y="2242595"/>
            <a:ext cx="3694243" cy="194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546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C7CC2-13EF-E11E-0B6F-61EAB45DE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C32AB932-6837-9253-7F92-1AAB53076D0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4757FC4C-0ECB-2DE1-C533-F6D4C3F79E2E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 i="1">
                <a:solidFill>
                  <a:schemeClr val="accent1"/>
                </a:solidFill>
              </a:rPr>
              <a:t>Microsoft Word</a:t>
            </a:r>
            <a:endParaRPr lang="fr-CA" sz="3300" b="1" i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C645839-24E2-67D9-303D-7FBCC8F8B3A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578025"/>
            <a:ext cx="4164857" cy="300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Astuce #4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Concevoir une table des matières automatique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Onglet </a:t>
            </a:r>
            <a:r>
              <a:rPr lang="fr-CA" sz="1600" b="1" dirty="0"/>
              <a:t>Références;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Table des matières;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Choisir parmi les modèles du menu déroulant.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FF9B196-1313-4809-9930-ED86E9D6448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46371" y="2120738"/>
            <a:ext cx="3831771" cy="197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33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AAD6F-9909-2ECA-B45B-80873E66E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2E2E8B4E-378E-82CB-15D0-F53B08A05D5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03E91986-2EA8-B551-30AD-CC5C7358CBCD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 i="1">
                <a:solidFill>
                  <a:schemeClr val="accent1"/>
                </a:solidFill>
              </a:rPr>
              <a:t>Microsoft Word</a:t>
            </a:r>
            <a:endParaRPr lang="fr-CA" sz="3300" b="1" i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A141DA7-A585-F9BA-1D4A-A046C0ABE9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578025"/>
            <a:ext cx="4164857" cy="300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Attention!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Utilisez les styles avant de créer une table des matières;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Onglet </a:t>
            </a:r>
            <a:r>
              <a:rPr lang="fr-CA" sz="1600" b="1" dirty="0"/>
              <a:t>Accueil</a:t>
            </a:r>
            <a:r>
              <a:rPr lang="fr-CA" sz="1600" dirty="0"/>
              <a:t>, section </a:t>
            </a:r>
            <a:r>
              <a:rPr lang="fr-CA" sz="1600" b="1" dirty="0"/>
              <a:t>Styles</a:t>
            </a:r>
            <a:r>
              <a:rPr lang="fr-CA" sz="1600" dirty="0"/>
              <a:t> Sélectionnez les titres et sous-titres de votre document avec le style approprié (Titre 1, Titre 2, etc.).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6317526-4AEE-449E-A31B-1C6FE0C18A5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09483" y="487779"/>
            <a:ext cx="196722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054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B930E-8CA4-C11A-9E26-04D4CDB65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1FEB633B-D815-14D6-D719-29A5EF99F90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57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89AD5A9-38D5-3FC9-8C43-772DAB7D1DD9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Transformer en PDF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32F229-7AFA-DA74-9382-6D3D2C98CAA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638384"/>
            <a:ext cx="5764825" cy="263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/>
              <a:t>Enregistrement d'un document Word en PDF :</a:t>
            </a:r>
            <a:endParaRPr lang="fr-CA" sz="1600"/>
          </a:p>
          <a:p>
            <a:pPr>
              <a:lnSpc>
                <a:spcPct val="150000"/>
              </a:lnSpc>
            </a:pPr>
            <a:r>
              <a:rPr lang="fr-CA" sz="1600"/>
              <a:t>L'onglet </a:t>
            </a:r>
            <a:r>
              <a:rPr lang="fr-CA" sz="1600" b="1"/>
              <a:t>Fichier</a:t>
            </a:r>
            <a:r>
              <a:rPr lang="fr-CA" sz="1600"/>
              <a:t>, commande </a:t>
            </a:r>
            <a:r>
              <a:rPr lang="fr-CA" sz="1600" b="1"/>
              <a:t>Enregistrer sous</a:t>
            </a:r>
            <a:r>
              <a:rPr lang="fr-CA" sz="1600"/>
              <a:t>, permet de sélectionner le format PDF.</a:t>
            </a:r>
          </a:p>
          <a:p>
            <a:pPr>
              <a:lnSpc>
                <a:spcPct val="150000"/>
              </a:lnSpc>
            </a:pPr>
            <a:r>
              <a:rPr lang="fr-CA" sz="1600"/>
              <a:t>Le document s'ouvre automatiquement dans le lecteur PDF (par exemple : Acrobat Reader).</a:t>
            </a:r>
          </a:p>
          <a:p>
            <a:pPr>
              <a:lnSpc>
                <a:spcPct val="150000"/>
              </a:lnSpc>
            </a:pPr>
            <a:r>
              <a:rPr lang="fr-CA" sz="1600"/>
              <a:t>Cette option est pratique pour les remises officielles et lorsqu'une personne enseignante en fait la demande.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BCBB1C4-FBD9-3AEF-0A32-381A099E61A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00576" y="1111045"/>
            <a:ext cx="1457068" cy="368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696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D7B6D-2F67-69DC-4296-A649DECBB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5D30FA87-1A79-3D3F-635D-C16632D4229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CD6B163B-57FA-9C21-AFB8-A0714F97C9B1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 i="1">
                <a:solidFill>
                  <a:schemeClr val="accent1"/>
                </a:solidFill>
              </a:rPr>
              <a:t>Microsoft Word</a:t>
            </a:r>
            <a:endParaRPr lang="fr-CA" sz="3300" b="1" i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7C6B9E3-C5A6-685A-1D2F-D71ECAC1C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578025"/>
            <a:ext cx="4164857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Astuce #5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Convertir un fichier Word en PDF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Onglet </a:t>
            </a:r>
            <a:r>
              <a:rPr lang="fr-CA" sz="1600" b="1" dirty="0"/>
              <a:t>Fichier;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Enregistrer sous;</a:t>
            </a:r>
          </a:p>
          <a:p>
            <a:pPr marL="742950" lvl="1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Choisir le format PDF dans le menu déroulant. Il devrait s’ouvrir automatiquement dans une application de lecture de fichiers PDF (par exemple, Acrobat Reader).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DC40F7E-712C-43D9-AB7C-AD18BC3C073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938050" y="1733473"/>
            <a:ext cx="5214808" cy="316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607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BFE9E-A0CD-DE3E-1AEE-19AEE998C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0A1D9530-2C1E-7701-3FCD-32D055314A8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65AD4815-AF78-85C8-F01A-33BF4DF335E4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Insérer un saut de page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2A6AF39-1469-0DE8-BFAF-2501F9B25A8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296312"/>
            <a:ext cx="7221893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Insertion de sauts de page dans un document Word :</a:t>
            </a:r>
            <a:endParaRPr lang="fr-CA" sz="1600" dirty="0"/>
          </a:p>
          <a:p>
            <a:pPr>
              <a:lnSpc>
                <a:spcPct val="150000"/>
              </a:lnSpc>
            </a:pPr>
            <a:r>
              <a:rPr lang="fr-CA" sz="1600" dirty="0"/>
              <a:t>Dans le document, cliquez sur l'emplacement où vous souhaitez insérer un saut de page.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Accédez à </a:t>
            </a:r>
            <a:r>
              <a:rPr lang="fr-CA" sz="1600" b="1" dirty="0"/>
              <a:t>Mise en page </a:t>
            </a:r>
            <a:r>
              <a:rPr lang="fr-CA" sz="1600" dirty="0"/>
              <a:t>&gt; </a:t>
            </a:r>
            <a:r>
              <a:rPr lang="fr-CA" sz="1600" b="1" dirty="0"/>
              <a:t>Sauts de page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Plusieurs options apparaissent 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Saut de page (page suivante);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Saut de colonne;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Saut de section (page suivante);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Saut de section (même page);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Saut de section (page paire);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Saut de section (page impaire).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960704-27C9-A16A-6C20-99AEC6F6DF0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rcRect r="2336" b="2086"/>
          <a:stretch>
            <a:fillRect/>
          </a:stretch>
        </p:blipFill>
        <p:spPr>
          <a:xfrm>
            <a:off x="8567955" y="890468"/>
            <a:ext cx="3012034" cy="451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008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69B92-4848-58A7-DCE7-20113C09E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D02B8DB0-C54E-AB35-1B16-4A6C5A49B1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97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076B8B61-BE10-752A-FCC8-473D2C8B398C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46489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Les habiletés clés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2170B9-8B93-B295-BB8A-4AF1615F184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296312"/>
            <a:ext cx="5617587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Résumé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Insérer le bon type d’image pour illustrer et appuyer vos idées.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Collaborer avec des commentaires intégrés.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Commencer la pagination au bon endroit : jamais sur votre page de couverture ou sur la table des matières.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Insérer et mettre à jour une table des matières selon la bonne structure.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Transformer tout document Word en PDF pour garantir la compatibilité.</a:t>
            </a:r>
          </a:p>
        </p:txBody>
      </p:sp>
      <p:pic>
        <p:nvPicPr>
          <p:cNvPr id="5" name="Image 4" descr="Une image contenant Visage humain, sourire, personne, habits&#10;&#10;Le contenu généré par l’IA peut être incorrect.">
            <a:extLst>
              <a:ext uri="{FF2B5EF4-FFF2-40B4-BE49-F238E27FC236}">
                <a16:creationId xmlns:a16="http://schemas.microsoft.com/office/drawing/2014/main" id="{3DC2ABF8-5292-D64E-0F1D-32EBAA3AC14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4" t="19785" r="6371"/>
          <a:stretch>
            <a:fillRect/>
          </a:stretch>
        </p:blipFill>
        <p:spPr>
          <a:xfrm>
            <a:off x="6451600" y="1017506"/>
            <a:ext cx="4837471" cy="484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8541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9AE50-0362-86D5-7CBF-0E6CF948F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43E5E6DA-8AB1-C7E1-77CE-20204308DC4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7BB92D08-1EE2-8110-92FC-789D2E402C06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Maintenant… on s’améliore avec </a:t>
            </a:r>
            <a:r>
              <a:rPr lang="fr-CA" sz="3300" b="1" i="1">
                <a:solidFill>
                  <a:schemeClr val="accent1"/>
                </a:solidFill>
              </a:rPr>
              <a:t>Word</a:t>
            </a:r>
            <a:r>
              <a:rPr lang="fr-CA" sz="3300" b="1">
                <a:solidFill>
                  <a:schemeClr val="accent1"/>
                </a:solidFill>
              </a:rPr>
              <a:t>!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6EF61E88-D7A0-549E-C88F-D679CBBCCE5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05413" y="2120738"/>
            <a:ext cx="2392297" cy="2802702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D7DB1BA-D6EB-7142-A922-C4B0B92EA7D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08840" y="2325028"/>
            <a:ext cx="2120292" cy="1606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Activité d’apprentissage : </a:t>
            </a:r>
            <a:r>
              <a:rPr lang="fr-CA" sz="1400" b="1" i="1">
                <a:solidFill>
                  <a:srgbClr val="FF0000"/>
                </a:solidFill>
                <a:latin typeface="+mj-lt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Word : ton outil indispensable pour réussir!</a:t>
            </a:r>
            <a:endParaRPr lang="en-US" sz="1400" b="1" i="0">
              <a:solidFill>
                <a:srgbClr val="FF0000"/>
              </a:solidFill>
              <a:effectLst/>
              <a:latin typeface="+mj-lt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CC2FE6F-AC9F-8572-4705-A910E6131E5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08840" y="3957014"/>
            <a:ext cx="218544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fr-CA" sz="1400" b="1"/>
              <a:t>POUR ALLER PLUS LOIN : </a:t>
            </a:r>
          </a:p>
          <a:p>
            <a:pPr fontAlgn="base"/>
            <a:r>
              <a:rPr lang="fr-CA" sz="1400" u="sng">
                <a:solidFill>
                  <a:srgbClr val="00B0F0"/>
                </a:solidFill>
                <a:hlinkClick r:id="rId11"/>
              </a:rPr>
              <a:t>Aide et apprentissage de Word</a:t>
            </a:r>
            <a:endParaRPr lang="en-US" sz="1400">
              <a:solidFill>
                <a:srgbClr val="00B0F0"/>
              </a:solidFill>
            </a:endParaRPr>
          </a:p>
          <a:p>
            <a:endParaRPr lang="fr-CA" sz="1500"/>
          </a:p>
        </p:txBody>
      </p:sp>
      <p:pic>
        <p:nvPicPr>
          <p:cNvPr id="2" name="Image 1" descr="Une image contenant texte, ordinateur, ordinateur portabl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3B1E5A84-9145-5AB6-7D57-10EC4B222AC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1" t="13375" r="21107" b="3843"/>
          <a:stretch>
            <a:fillRect/>
          </a:stretch>
        </p:blipFill>
        <p:spPr>
          <a:xfrm>
            <a:off x="2472981" y="2980147"/>
            <a:ext cx="2392298" cy="193658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642A317-FF64-D04A-3F96-9DC4857B3DD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658542" y="2218181"/>
            <a:ext cx="402117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 b="1" dirty="0"/>
              <a:t>Remplissez le questionnaire </a:t>
            </a:r>
            <a:r>
              <a:rPr lang="fr-CA" dirty="0"/>
              <a:t>: </a:t>
            </a:r>
          </a:p>
          <a:p>
            <a:pPr algn="ctr"/>
            <a:r>
              <a:rPr lang="en-US" dirty="0">
                <a:solidFill>
                  <a:srgbClr val="00B0F0"/>
                </a:solidFill>
                <a:latin typeface="Aptos" panose="02110004020202020204"/>
              </a:rPr>
              <a:t>Questionnaire_autoevaluation_Word</a:t>
            </a:r>
            <a:endParaRPr lang="fr-CA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0991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37327-C479-1495-BFD6-B2561B2D5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CFB915D2-CF9D-C687-EB38-9F00473A3A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D1A59A1C-E4F3-818E-5A0D-36B41E245ED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CF29A16-7FC1-F341-BFC8-218A7597DCD8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15747" y="829953"/>
            <a:ext cx="10755515" cy="552534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fr-CA" sz="3000" b="1" i="1">
                <a:solidFill>
                  <a:schemeClr val="accent1"/>
                </a:solidFill>
              </a:rPr>
              <a:t>PowerPoint</a:t>
            </a:r>
            <a:r>
              <a:rPr lang="fr-CA" sz="3000" b="1">
                <a:solidFill>
                  <a:schemeClr val="accent1"/>
                </a:solidFill>
              </a:rPr>
              <a:t> pour des présentations qui épatent vos </a:t>
            </a:r>
            <a:r>
              <a:rPr lang="fr-CA" sz="3000" b="1" i="1">
                <a:solidFill>
                  <a:schemeClr val="accent1"/>
                </a:solidFill>
              </a:rPr>
              <a:t>profs</a:t>
            </a:r>
            <a:r>
              <a:rPr lang="fr-CA" sz="3000" b="1">
                <a:solidFill>
                  <a:schemeClr val="accent1"/>
                </a:solidFill>
              </a:rPr>
              <a:t>!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631B75C-4FC3-FE32-7D2C-8E685B7F6F3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66962" y="1669443"/>
            <a:ext cx="8998830" cy="2630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dirty="0"/>
              <a:t>C’est quoi? </a:t>
            </a:r>
            <a:r>
              <a:rPr lang="fr-CA" sz="1600" dirty="0">
                <a:solidFill>
                  <a:srgbClr val="171717"/>
                </a:solidFill>
              </a:rPr>
              <a:t>C’est une application Microsoft qui permet de concevoir des présentations, prenant la forme d’une suite de diapositives.</a:t>
            </a:r>
          </a:p>
          <a:p>
            <a:pPr fontAlgn="base">
              <a:lnSpc>
                <a:spcPct val="150000"/>
              </a:lnSpc>
            </a:pPr>
            <a:r>
              <a:rPr lang="fr-CA" sz="1600" b="1" dirty="0">
                <a:solidFill>
                  <a:srgbClr val="171717"/>
                </a:solidFill>
              </a:rPr>
              <a:t>Objectifs 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>
                <a:solidFill>
                  <a:srgbClr val="171717"/>
                </a:solidFill>
              </a:rPr>
              <a:t>Découvrir les principales utilisations de PowerPoint.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>
                <a:solidFill>
                  <a:srgbClr val="171717"/>
                </a:solidFill>
              </a:rPr>
              <a:t>Apprendre quelques trucs et astuces pour réaliser des diapositives efficaces.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>
                <a:solidFill>
                  <a:srgbClr val="171717"/>
                </a:solidFill>
              </a:rPr>
              <a:t>S’outiller pour être autonome lors de la création d'une présentation.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>
                <a:solidFill>
                  <a:srgbClr val="171717"/>
                </a:solidFill>
              </a:rPr>
              <a:t>Garder cette compétence dans sa poche pour son futur métier!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82256FC-4B30-1F00-2CEB-F2C7025A345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8242" y="4738586"/>
            <a:ext cx="1075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/>
              <a:t>Les essentiels du logiciel </a:t>
            </a:r>
            <a:r>
              <a:rPr lang="fr-CA" i="1"/>
              <a:t>PowerPoint</a:t>
            </a:r>
            <a:r>
              <a:rPr lang="fr-CA"/>
              <a:t> pour réussir ses études!</a:t>
            </a:r>
            <a:endParaRPr lang="fr-CA" sz="1600"/>
          </a:p>
        </p:txBody>
      </p:sp>
    </p:spTree>
    <p:extLst>
      <p:ext uri="{BB962C8B-B14F-4D97-AF65-F5344CB8AC3E}">
        <p14:creationId xmlns:p14="http://schemas.microsoft.com/office/powerpoint/2010/main" val="1112094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E8536-1DE2-10F7-5DC2-050424546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7F5D156-746A-F8E6-C4C8-4F2ADED17DC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AE6912C0-3C9B-C0F1-2750-DF985A1F41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60A995D-1076-8CF6-40EC-C9A12F51FAFB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72152" y="776800"/>
            <a:ext cx="97688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 dirty="0">
                <a:solidFill>
                  <a:srgbClr val="C00000"/>
                </a:solidFill>
              </a:rPr>
            </a:br>
            <a:br>
              <a:rPr lang="fr-CA" sz="4000" b="1" dirty="0">
                <a:solidFill>
                  <a:srgbClr val="C00000"/>
                </a:solidFill>
              </a:rPr>
            </a:br>
            <a:r>
              <a:rPr lang="fr-CA" sz="1100" b="1" dirty="0">
                <a:solidFill>
                  <a:srgbClr val="C00000"/>
                </a:solidFill>
              </a:rPr>
              <a:t> </a:t>
            </a:r>
            <a:br>
              <a:rPr lang="fr-CA" sz="4000" b="1" dirty="0">
                <a:solidFill>
                  <a:srgbClr val="C00000"/>
                </a:solidFill>
              </a:rPr>
            </a:br>
            <a:r>
              <a:rPr lang="en-US" sz="4000" b="1" dirty="0" err="1">
                <a:solidFill>
                  <a:schemeClr val="accent1"/>
                </a:solidFill>
              </a:rPr>
              <a:t>Pourquoi</a:t>
            </a:r>
            <a:r>
              <a:rPr lang="en-US" sz="4000" b="1" dirty="0">
                <a:solidFill>
                  <a:schemeClr val="accent1"/>
                </a:solidFill>
              </a:rPr>
              <a:t> un </a:t>
            </a:r>
            <a:r>
              <a:rPr lang="en-US" sz="4000" b="1" dirty="0" err="1">
                <a:solidFill>
                  <a:schemeClr val="accent1"/>
                </a:solidFill>
              </a:rPr>
              <a:t>logiciel</a:t>
            </a:r>
            <a:r>
              <a:rPr lang="en-US" sz="4000" b="1" dirty="0">
                <a:solidFill>
                  <a:schemeClr val="accent1"/>
                </a:solidFill>
              </a:rPr>
              <a:t> de type </a:t>
            </a:r>
            <a:r>
              <a:rPr lang="en-US" sz="4000" b="1" i="1" dirty="0">
                <a:solidFill>
                  <a:schemeClr val="accent1"/>
                </a:solidFill>
              </a:rPr>
              <a:t>PowerPoint</a:t>
            </a:r>
            <a:r>
              <a:rPr lang="en-US" sz="4000" b="1" dirty="0">
                <a:solidFill>
                  <a:schemeClr val="accent1"/>
                </a:solidFill>
              </a:rPr>
              <a:t>?</a:t>
            </a:r>
            <a:endParaRPr lang="fr-CA" sz="4000" b="1" spc="100" dirty="0">
              <a:ln w="19050">
                <a:noFill/>
              </a:ln>
              <a:solidFill>
                <a:schemeClr val="accent1"/>
              </a:solidFill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B78238F2-69CC-41B0-1D60-8BAD04582132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62516406"/>
              </p:ext>
            </p:extLst>
          </p:nvPr>
        </p:nvGraphicFramePr>
        <p:xfrm>
          <a:off x="772152" y="1791240"/>
          <a:ext cx="10533673" cy="33252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33673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</a:tblGrid>
              <a:tr h="503364">
                <a:tc>
                  <a:txBody>
                    <a:bodyPr/>
                    <a:lstStyle/>
                    <a:p>
                      <a:pPr algn="l"/>
                      <a:r>
                        <a:rPr lang="fr-CA" sz="1600" b="1" dirty="0"/>
                        <a:t>Avantages en tant que personne étudiante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564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Application accessible avec la suite Microsoft.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564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Favorise le travail collaboratif et le partage à distance.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564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Permet de créer facilement des présentations et supports visuels.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478641"/>
                  </a:ext>
                </a:extLst>
              </a:tr>
              <a:tr h="564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Adapté à tous types de présentations : projets, exposés, capsules vidéo, affiches interactives.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0415544"/>
                  </a:ext>
                </a:extLst>
              </a:tr>
              <a:tr h="564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Certaines personnes enseignantes peuvent exiger un devoir remis sous cette forme.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4982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961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2B54C-7F66-3708-D43D-94A6AD371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E57EFACB-7F97-386B-332F-EF93DA22457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71"/>
            <a:ext cx="12192000" cy="685800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54D5F8FB-75F4-4B74-5D5D-B7FF688566CB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30237" y="3025033"/>
            <a:ext cx="5165763" cy="1218863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r>
              <a:rPr lang="fr-CA" sz="4400" b="1">
                <a:solidFill>
                  <a:schemeClr val="accent1"/>
                </a:solidFill>
              </a:rPr>
              <a:t>1.1.</a:t>
            </a:r>
            <a:br>
              <a:rPr lang="fr-CA" sz="4400" b="1">
                <a:solidFill>
                  <a:schemeClr val="accent1"/>
                </a:solidFill>
              </a:rPr>
            </a:br>
            <a:r>
              <a:rPr lang="fr-CA" sz="2200" b="1">
                <a:solidFill>
                  <a:schemeClr val="accent1"/>
                </a:solidFill>
              </a:rPr>
              <a:t> </a:t>
            </a:r>
            <a:br>
              <a:rPr lang="fr-CA" sz="4400" b="1">
                <a:solidFill>
                  <a:schemeClr val="accent4"/>
                </a:solidFill>
              </a:rPr>
            </a:br>
            <a:r>
              <a:rPr lang="fr-CA" sz="4400" b="1">
                <a:solidFill>
                  <a:sysClr val="window" lastClr="FFFFFF"/>
                </a:solidFill>
              </a:rPr>
              <a:t>Rechercher des informations à l’aide du numérique </a:t>
            </a:r>
            <a:br>
              <a:rPr lang="fr-CA" sz="4400">
                <a:solidFill>
                  <a:sysClr val="window" lastClr="FFFFFF"/>
                </a:solidFill>
              </a:rPr>
            </a:br>
            <a:endParaRPr lang="fr-CA" sz="4400" b="1" spc="10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A12211CB-4E41-6AAD-F69F-750C438BF149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73228" y="3832967"/>
            <a:ext cx="6245264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2000">
              <a:solidFill>
                <a:schemeClr val="bg1"/>
              </a:solidFill>
            </a:endParaRP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13ABF34D-CF61-0B5D-DF09-F153AE4ABC4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30237" y="3977917"/>
            <a:ext cx="8326763" cy="962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fr-FR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fr-CA" sz="2000" dirty="0">
                <a:solidFill>
                  <a:schemeClr val="bg1"/>
                </a:solidFill>
                <a:ea typeface="+mn-lt"/>
                <a:cs typeface="+mn-lt"/>
              </a:rPr>
              <a:t>L’objet de recherche.</a:t>
            </a:r>
            <a:endParaRPr lang="fr-CA" sz="2000" dirty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2000" dirty="0">
              <a:solidFill>
                <a:schemeClr val="bg1"/>
              </a:solidFill>
            </a:endParaRPr>
          </a:p>
        </p:txBody>
      </p:sp>
      <p:pic>
        <p:nvPicPr>
          <p:cNvPr id="5" name="Image 4" descr="Une image contenant habits, personne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5D84D79C-D1C2-2246-246D-A01A6000743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0" t="4088"/>
          <a:stretch>
            <a:fillRect/>
          </a:stretch>
        </p:blipFill>
        <p:spPr>
          <a:xfrm flipH="1">
            <a:off x="5703126" y="1046479"/>
            <a:ext cx="4556255" cy="580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364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5B9B5-B6F4-2D41-887C-B0AACB11B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412A2429-C2F4-4981-52F7-0DE923F9DC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398823F-8C18-AC99-03CC-00460B27B971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Astuce #1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B2AE1B-E923-F1C4-1FBF-7EE36E1C192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383398"/>
            <a:ext cx="6080405" cy="336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Utilisation</a:t>
            </a:r>
            <a:r>
              <a:rPr lang="fr-CA" sz="1600" dirty="0"/>
              <a:t> </a:t>
            </a:r>
            <a:r>
              <a:rPr lang="fr-CA" sz="1600" b="1" dirty="0"/>
              <a:t>des thèmes </a:t>
            </a:r>
            <a:r>
              <a:rPr lang="fr-CA" sz="1600" b="1" i="1" dirty="0"/>
              <a:t>PowerPoint</a:t>
            </a:r>
            <a:r>
              <a:rPr lang="fr-CA" sz="1600" b="1" dirty="0"/>
              <a:t> </a:t>
            </a:r>
            <a:r>
              <a:rPr lang="fr-CA" sz="1600" dirty="0"/>
              <a:t>: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PowerPoint propose des thèmes prédéfinis dans </a:t>
            </a:r>
            <a:r>
              <a:rPr lang="fr-CA" sz="1600" b="1" dirty="0"/>
              <a:t>Fichier</a:t>
            </a:r>
            <a:r>
              <a:rPr lang="fr-CA" sz="1600" dirty="0"/>
              <a:t> &gt; </a:t>
            </a:r>
            <a:r>
              <a:rPr lang="fr-CA" sz="1600" b="1" dirty="0"/>
              <a:t>Nouveau</a:t>
            </a:r>
            <a:r>
              <a:rPr lang="fr-CA" sz="1600" dirty="0"/>
              <a:t>, avec l’option </a:t>
            </a:r>
            <a:r>
              <a:rPr lang="fr-CA" sz="1600" b="1" dirty="0"/>
              <a:t>Voir plus de thèmes </a:t>
            </a:r>
            <a:r>
              <a:rPr lang="fr-CA" sz="1600" dirty="0"/>
              <a:t>pour afficher toutes les possibilités.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Après avoir choisi un thème et cliqué sur </a:t>
            </a:r>
            <a:r>
              <a:rPr lang="fr-CA" sz="1600" b="1" dirty="0"/>
              <a:t>Créer</a:t>
            </a:r>
            <a:r>
              <a:rPr lang="fr-CA" sz="1600" dirty="0"/>
              <a:t>, vous pouvez personnaliser couleurs, polices, arrière‑plans, puis ajouter votre contenu (titres, textes, images, tableaux, etc.) et enregistrer la présentation.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Le travail doit être enregistré pour être conservé.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E06500C-273B-4126-76D8-5AD4E83739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930368" y="810047"/>
            <a:ext cx="3421630" cy="23847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FD43CA4-3BEB-C194-C606-F447EB44B60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30368" y="3429000"/>
            <a:ext cx="3421630" cy="162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143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829E0-BA54-3F38-E01B-B36A1B595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37EBCB99-1D3F-DD37-9E2F-963F068C7C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4C741980-62D7-4C0E-C4BC-747DBA73621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Astuce #2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C8EAD62-834B-F681-0B35-A0E4144A200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401025"/>
            <a:ext cx="4355789" cy="2348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Profitez des suggestions de design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i="1" dirty="0"/>
              <a:t>PowerPoint</a:t>
            </a:r>
            <a:r>
              <a:rPr lang="fr-CA" sz="1600" dirty="0"/>
              <a:t> propose des idées de mises en page intelligentes à partir de vos images et contenus;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Utilisez-les pour donner un effet professionnel à vos diapositives.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7FA8DBF-6DDF-51B0-CB12-630A29D2186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82689" y="3040950"/>
            <a:ext cx="4355789" cy="245013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A8AF7A5-5287-9CD8-38F1-40C9095E6BF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020784" y="738700"/>
            <a:ext cx="2468465" cy="4470400"/>
          </a:xfrm>
          <a:prstGeom prst="rect">
            <a:avLst/>
          </a:prstGeom>
        </p:spPr>
      </p:pic>
      <p:sp>
        <p:nvSpPr>
          <p:cNvPr id="11" name="Flèche : droite à entaille 10">
            <a:extLst>
              <a:ext uri="{FF2B5EF4-FFF2-40B4-BE49-F238E27FC236}">
                <a16:creationId xmlns:a16="http://schemas.microsoft.com/office/drawing/2014/main" id="{9C03674E-B760-C7A3-040A-10DB2DC3212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56880" y="3545840"/>
            <a:ext cx="721360" cy="203200"/>
          </a:xfrm>
          <a:prstGeom prst="notch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862026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65411-A507-43CF-DB64-62491149D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4A1861D1-9D27-78DE-05D7-0B0FC725F5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0ABC7EE-746A-1A80-723D-E07EA0ACBD6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D725341F-0C3E-BCB5-3A25-08B0C8C14CAA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72152" y="776800"/>
            <a:ext cx="97688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rgbClr val="C00000"/>
                </a:solidFill>
              </a:rPr>
            </a:br>
            <a:br>
              <a:rPr lang="fr-CA" sz="4000" b="1">
                <a:solidFill>
                  <a:srgbClr val="C00000"/>
                </a:solidFill>
              </a:rPr>
            </a:br>
            <a:r>
              <a:rPr lang="fr-CA" sz="1100" b="1">
                <a:solidFill>
                  <a:srgbClr val="C00000"/>
                </a:solidFill>
              </a:rPr>
              <a:t> </a:t>
            </a:r>
            <a:br>
              <a:rPr lang="fr-CA" sz="4000" b="1">
                <a:solidFill>
                  <a:srgbClr val="C00000"/>
                </a:solidFill>
              </a:rPr>
            </a:br>
            <a:r>
              <a:rPr lang="en-US" sz="3300" b="1" err="1">
                <a:solidFill>
                  <a:schemeClr val="accent1"/>
                </a:solidFill>
              </a:rPr>
              <a:t>Astuce</a:t>
            </a:r>
            <a:r>
              <a:rPr lang="en-US" sz="3300" b="1">
                <a:solidFill>
                  <a:schemeClr val="accent1"/>
                </a:solidFill>
              </a:rPr>
              <a:t> #3</a:t>
            </a:r>
            <a:endParaRPr lang="fr-CA" sz="3300" b="1" spc="100">
              <a:ln w="19050">
                <a:noFill/>
              </a:ln>
              <a:solidFill>
                <a:schemeClr val="accent1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0CB9DF9-9570-AB9D-C4C3-E59E20D55D9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2152" y="4276200"/>
            <a:ext cx="10755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/>
              <a:t>Petit bonus : Pensez toujours à votre public (collègues, enseignantes ou enseignants). </a:t>
            </a:r>
          </a:p>
          <a:p>
            <a:r>
              <a:rPr lang="fr-CA" sz="1600" dirty="0"/>
              <a:t>La présentation doit capter leur attention, donner envie d’en savoir plus sur le sujet présenté et les captiver.</a:t>
            </a:r>
            <a:endParaRPr lang="fr-CA" sz="1400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39CDFD33-519F-1251-19C9-73D64E0AABAF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897475536"/>
              </p:ext>
            </p:extLst>
          </p:nvPr>
        </p:nvGraphicFramePr>
        <p:xfrm>
          <a:off x="772152" y="1627597"/>
          <a:ext cx="10270192" cy="2488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5096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  <a:gridCol w="5135096">
                  <a:extLst>
                    <a:ext uri="{9D8B030D-6E8A-4147-A177-3AD203B41FA5}">
                      <a16:colId xmlns:a16="http://schemas.microsoft.com/office/drawing/2014/main" val="2473335392"/>
                    </a:ext>
                  </a:extLst>
                </a:gridCol>
              </a:tblGrid>
              <a:tr h="377825">
                <a:tc gridSpan="2"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Optez pour un visuel accrocheur!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Soyez clair et concis : chaque diapositive doit aller à l'essentiel, évitez la surcharge de texte. Utilisez des phrases courtes et des mots-clés.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Aérez visuellement : laissez de l’espace entre les éléments. Utilisez les listes, peu de texte par diapositive.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r>
                        <a:rPr lang="fr-CA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Structurez votre présentation : prévoyez un plan (introduction, développement, conclusion). Utilisez une diapositive de sommaire.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Soignez la lisibilité : polices simples, taille suffisamment grande (24 pt et plus pour le texte). Contraste élevé (fond clair, texte foncé ou inversement).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Uniformisez la mise en page : même style de titres, alignement des éléments, cohérence des couleurs et polices.</a:t>
                      </a:r>
                      <a:endParaRPr kumimoji="0" lang="fr-CA" sz="12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CA" sz="12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Testez et révisez la présentation sur ordinateur et sur projecteur ou écran partagé; corrigez les coquilles, ajustements de mise en page, animations inutiles.</a:t>
                      </a:r>
                      <a:endParaRPr kumimoji="0" lang="fr-CA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478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9726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7B3AE-54BA-F914-8720-EEA67856F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0C72A647-61C5-F2D8-BBCB-EFE2D7C0089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5968B909-FB53-E525-29DC-B9971BC79FD2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4043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Astuce #4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2308A3F-FA63-66B5-19BC-0B70C3FD1B9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289187"/>
            <a:ext cx="6876116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Ajout d'images, de formes et d'icônes à vos diapositives </a:t>
            </a:r>
            <a:r>
              <a:rPr lang="fr-CA" sz="1600" dirty="0"/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L'onglet </a:t>
            </a:r>
            <a:r>
              <a:rPr lang="fr-CA" sz="1600" b="1" dirty="0"/>
              <a:t>Insertion</a:t>
            </a:r>
            <a:r>
              <a:rPr lang="fr-CA" sz="1600" dirty="0"/>
              <a:t> donne accès aux outils pour enrichir visuellement vos diapositives.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La commande </a:t>
            </a:r>
            <a:r>
              <a:rPr lang="fr-CA" sz="1600" b="1" dirty="0"/>
              <a:t>Images</a:t>
            </a:r>
            <a:r>
              <a:rPr lang="fr-CA" sz="1600" dirty="0"/>
              <a:t> permet de sélectionner un fichier de votre ordinateur ou d'accéder à des images en ligne.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La commande </a:t>
            </a:r>
            <a:r>
              <a:rPr lang="fr-CA" sz="1600" b="1" dirty="0"/>
              <a:t>Formes</a:t>
            </a:r>
            <a:r>
              <a:rPr lang="fr-CA" sz="1600" dirty="0"/>
              <a:t> offre la possibilité de choisir une forme et de la dessiner sur la diapositive en cliquant et glissant.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La commande </a:t>
            </a:r>
            <a:r>
              <a:rPr lang="fr-CA" sz="1600" b="1" dirty="0"/>
              <a:t>Icônes</a:t>
            </a:r>
            <a:r>
              <a:rPr lang="fr-CA" sz="1600" dirty="0"/>
              <a:t> permet d'explorer différentes catégories, de sélectionner une icône et de l'insérer.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Une fois inséré, chaque élément peut être déplacé, redimensionné et coloré selon vos besoins.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26E572-679D-5748-5867-D67A7D9E674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736132" y="3024686"/>
            <a:ext cx="3986453" cy="9597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BA7C328-F1F5-6124-C08A-D23589BAF2F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215370" y="2519215"/>
            <a:ext cx="685714" cy="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886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A0AA7-3116-6087-9FAE-F34719CF4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CDF22708-BF0C-3E38-BBBA-9BE201117E8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8AEB625-C2C8-E47A-0CD4-DAD6BAAAD06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Astuce #5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E7C3C98-1B73-8592-E469-657176EB46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9611" y="1377919"/>
            <a:ext cx="10985189" cy="226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Rendre vos présentations plus dynamiques : animations</a:t>
            </a:r>
            <a:endParaRPr lang="fr-CA" sz="1600" dirty="0"/>
          </a:p>
          <a:p>
            <a:pPr>
              <a:lnSpc>
                <a:spcPct val="150000"/>
              </a:lnSpc>
            </a:pPr>
            <a:r>
              <a:rPr lang="fr-CA" sz="1600" dirty="0"/>
              <a:t>Pour animer un objet (texte, image, forme...), sélectionnez-le, accédez à l'onglet </a:t>
            </a:r>
            <a:r>
              <a:rPr lang="fr-CA" sz="1600" b="1" dirty="0"/>
              <a:t>Animations</a:t>
            </a:r>
            <a:r>
              <a:rPr lang="fr-CA" sz="1600" dirty="0"/>
              <a:t> et choisissez une animation dans la barre de choix (ex. : apparition, flottement, fondu). 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Le volet </a:t>
            </a:r>
            <a:r>
              <a:rPr lang="fr-CA" sz="1600" b="1" dirty="0"/>
              <a:t>Animation</a:t>
            </a:r>
            <a:r>
              <a:rPr lang="fr-CA" sz="1600" dirty="0"/>
              <a:t> permet de visualiser, d'ajuster l'ordre et le minutage, si nécessaire. </a:t>
            </a:r>
          </a:p>
          <a:p>
            <a:pPr fontAlgn="base">
              <a:lnSpc>
                <a:spcPct val="150000"/>
              </a:lnSpc>
            </a:pPr>
            <a:r>
              <a:rPr lang="fr-CA" sz="1600" b="1" dirty="0"/>
              <a:t>Astuce</a:t>
            </a:r>
            <a:r>
              <a:rPr lang="fr-CA" sz="1600" dirty="0"/>
              <a:t> : Utilisez les animations avec parcimonie pour maintenir une présentation professionnelle et facile à suivre.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AD90EE4-03B0-7DA1-1E62-BABAA7A583A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991238" y="3994579"/>
            <a:ext cx="8209524" cy="1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875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1F90F-741B-0DF8-AC26-D83E60CED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116D6A87-7138-F54E-4A4E-40C0FCFB73A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0781D753-2443-95CF-9435-7BF44775727D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Astuce #5 (suite)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46DF1D2-3EFF-FD51-8B6B-E2415F621A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9611" y="1569943"/>
            <a:ext cx="9043613" cy="1522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Rendre vos présentations plus dynamiques : transitions</a:t>
            </a:r>
            <a:endParaRPr lang="fr-CA" sz="1600" dirty="0"/>
          </a:p>
          <a:p>
            <a:pPr>
              <a:lnSpc>
                <a:spcPct val="150000"/>
              </a:lnSpc>
            </a:pPr>
            <a:r>
              <a:rPr lang="fr-CA" sz="1600" dirty="0"/>
              <a:t>Pour ajouter une transition entre les diapositives, sélectionnez la diapositive concernée et allez dans l'onglet </a:t>
            </a:r>
            <a:r>
              <a:rPr lang="fr-CA" sz="1600" b="1" dirty="0"/>
              <a:t>Transitions</a:t>
            </a:r>
            <a:r>
              <a:rPr lang="fr-CA" sz="1600" dirty="0"/>
              <a:t>. Choisissez l'effet de transition désiré (ex. : </a:t>
            </a:r>
            <a:r>
              <a:rPr lang="fr-CA" sz="1600" dirty="0" err="1"/>
              <a:t>Morphose</a:t>
            </a:r>
            <a:r>
              <a:rPr lang="fr-CA" sz="1600" dirty="0"/>
              <a:t>, Fondu). 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L'option </a:t>
            </a:r>
            <a:r>
              <a:rPr lang="fr-CA" sz="1600" b="1" dirty="0"/>
              <a:t>Appliquer</a:t>
            </a:r>
            <a:r>
              <a:rPr lang="fr-CA" sz="1600" dirty="0"/>
              <a:t> </a:t>
            </a:r>
            <a:r>
              <a:rPr lang="fr-CA" sz="1600" b="1" dirty="0"/>
              <a:t>partout </a:t>
            </a:r>
            <a:r>
              <a:rPr lang="fr-CA" sz="1600" dirty="0"/>
              <a:t>permet d'appliquer la même transition à toute la présentation.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585A325-836E-F6AF-5757-ED837C65762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29333" y="3788226"/>
            <a:ext cx="8133333" cy="1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079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CA4A1-D37E-1745-78AD-3582EE2D3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7E171A2-C5A3-4C58-B8E4-A1ECF197D64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48D050D-537E-E195-A28E-CB2141DC3FE0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8613148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Et si on vous demande de créer une vidéo…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FDB0BC3-61AF-9C0F-A4AE-A478FFEB6A3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624807"/>
            <a:ext cx="6318701" cy="3369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Enregistrer des capsules de présentation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Cela consiste à réaliser une vidéo ou un enregistrement audio où une personne présente un sujet, souvent en s’appuyant sur un support visuel animé qu’elle commente.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La capsule inclut donc une explication orale synchronisée avec le support, permettant aux apprenants de l’écouter et de revoir la présentation à tout moment.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Ce format est autonome : il contient à la fois l’information visuelle et la transmission orale du contenu.</a:t>
            </a:r>
            <a:endParaRPr lang="fr-CA" sz="1600" b="1" dirty="0"/>
          </a:p>
        </p:txBody>
      </p:sp>
    </p:spTree>
    <p:extLst>
      <p:ext uri="{BB962C8B-B14F-4D97-AF65-F5344CB8AC3E}">
        <p14:creationId xmlns:p14="http://schemas.microsoft.com/office/powerpoint/2010/main" val="809043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5990A-0CD3-E798-91E3-142BF2DD6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5AC5306-D91F-B8AD-6EC7-D5B125E7A23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99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252711FB-1113-2D59-AE09-EBB9F6FD8022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8613148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Utiliser un modèle et l’enregistrer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F5547C-119C-CA3F-C15B-8A625D7D5B3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073716" y="1400906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11AE0C0D-A39D-E8D2-4AD0-6279687F552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42176" y="1062539"/>
            <a:ext cx="2015456" cy="1046241"/>
            <a:chOff x="4568281" y="530542"/>
            <a:chExt cx="3581400" cy="1484159"/>
          </a:xfrm>
        </p:grpSpPr>
        <p:pic>
          <p:nvPicPr>
            <p:cNvPr id="5" name="Espace réservé du contenu 4">
              <a:extLst>
                <a:ext uri="{FF2B5EF4-FFF2-40B4-BE49-F238E27FC236}">
                  <a16:creationId xmlns:a16="http://schemas.microsoft.com/office/drawing/2014/main" id="{78BFDD8D-C4FC-0B0C-48F1-D13469D4B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8281" y="1119351"/>
              <a:ext cx="3581400" cy="895350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8" name="Flèche : bas 7">
              <a:extLst>
                <a:ext uri="{FF2B5EF4-FFF2-40B4-BE49-F238E27FC236}">
                  <a16:creationId xmlns:a16="http://schemas.microsoft.com/office/drawing/2014/main" id="{297C33B7-1A62-D381-FC0F-95B9D971EC2C}"/>
                </a:ext>
              </a:extLst>
            </p:cNvPr>
            <p:cNvSpPr/>
            <p:nvPr/>
          </p:nvSpPr>
          <p:spPr>
            <a:xfrm>
              <a:off x="5329872" y="530542"/>
              <a:ext cx="198755" cy="77914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A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26250C4-43B0-FFC1-004D-4D9EBE38D30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081817" y="2639864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64FC067-B0FD-335A-75E4-DB8B1755256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729886" y="2146794"/>
            <a:ext cx="3124761" cy="1510585"/>
            <a:chOff x="4620543" y="1163789"/>
            <a:chExt cx="6387798" cy="2334630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670A0DB4-0130-4015-8947-AA2A7C5597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7919" r="16926" b="63706"/>
            <a:stretch/>
          </p:blipFill>
          <p:spPr>
            <a:xfrm>
              <a:off x="4620543" y="1684204"/>
              <a:ext cx="6387798" cy="181421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15" name="Flèche : bas 14">
              <a:extLst>
                <a:ext uri="{FF2B5EF4-FFF2-40B4-BE49-F238E27FC236}">
                  <a16:creationId xmlns:a16="http://schemas.microsoft.com/office/drawing/2014/main" id="{FAEAA360-343C-FD4C-1433-07B46D059C01}"/>
                </a:ext>
              </a:extLst>
            </p:cNvPr>
            <p:cNvSpPr/>
            <p:nvPr/>
          </p:nvSpPr>
          <p:spPr>
            <a:xfrm rot="20391955">
              <a:off x="9517487" y="1163789"/>
              <a:ext cx="198755" cy="77914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A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CE1551B9-5C8F-B22A-5F43-D81AA84D824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183613" y="4282603"/>
            <a:ext cx="3641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9C1A6D49-9355-DCB6-94EF-A98F5ECB1A6E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729886" y="3757252"/>
            <a:ext cx="4153058" cy="1568369"/>
            <a:chOff x="3780814" y="4768036"/>
            <a:chExt cx="8221663" cy="189403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0A2C687E-AEF6-42AA-7EFD-0465BBC9D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780814" y="5062062"/>
              <a:ext cx="8221663" cy="1600011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19" name="Flèche : bas 18">
              <a:extLst>
                <a:ext uri="{FF2B5EF4-FFF2-40B4-BE49-F238E27FC236}">
                  <a16:creationId xmlns:a16="http://schemas.microsoft.com/office/drawing/2014/main" id="{4FCFDE8F-EBBA-31AE-67D8-B6DEF030B044}"/>
                </a:ext>
              </a:extLst>
            </p:cNvPr>
            <p:cNvSpPr/>
            <p:nvPr/>
          </p:nvSpPr>
          <p:spPr>
            <a:xfrm>
              <a:off x="6160226" y="4768036"/>
              <a:ext cx="198755" cy="77914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A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A413D91F-1612-6999-69AD-7F128F097C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13437" y="1402927"/>
            <a:ext cx="6279994" cy="410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fr-CA" sz="1600" b="1" dirty="0"/>
              <a:t>Utiliser un modèle et l'enregistrer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Étape 1 : Ouvrez </a:t>
            </a:r>
            <a:r>
              <a:rPr lang="fr-CA" sz="1600" b="1" dirty="0"/>
              <a:t>PowerPoint</a:t>
            </a:r>
            <a:r>
              <a:rPr lang="fr-CA" sz="1600" dirty="0"/>
              <a:t> et accédez aux modèles disponibles via le menu </a:t>
            </a:r>
            <a:r>
              <a:rPr lang="fr-CA" sz="1600" b="1" dirty="0"/>
              <a:t>Démarrage</a:t>
            </a:r>
            <a:r>
              <a:rPr lang="fr-CA" sz="1600" dirty="0"/>
              <a:t>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Étape 2 : Recherchez le modèle qui correspond à vos besoins dans la barre de résultats.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Étape 3 : Explorez la galerie de thèmes proposés et sélectionnez celui qui vous plaît. Des thèmes prédéfinis avec différents styles sont disponibles pour personnaliser rapidement votre présentation.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Une fois le modèle choisi, vous pouvez commencer à l'utiliser immédiatement et l'enregistrer selon vos besoins.</a:t>
            </a:r>
          </a:p>
        </p:txBody>
      </p:sp>
    </p:spTree>
    <p:extLst>
      <p:ext uri="{BB962C8B-B14F-4D97-AF65-F5344CB8AC3E}">
        <p14:creationId xmlns:p14="http://schemas.microsoft.com/office/powerpoint/2010/main" val="5145057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CB3A-75AD-3241-1F3B-1D23FA2AA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 descr="Une image contenant texte, capture d’écran, Rectangle, noir et blanc">
            <a:extLst>
              <a:ext uri="{FF2B5EF4-FFF2-40B4-BE49-F238E27FC236}">
                <a16:creationId xmlns:a16="http://schemas.microsoft.com/office/drawing/2014/main" id="{2024CBC4-47BD-A980-68E6-2FA8A1F391D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99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F6B4CAA-A081-D6F3-EE36-BC0DAB3E3DF5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8613148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Utiliser un modèle et l’enregistrer (suite)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1551B9-5C8F-B22A-5F43-D81AA84D824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568415" y="3509881"/>
            <a:ext cx="3641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DF25286D-F213-9C1F-3404-2136297FDCC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494158" y="471018"/>
            <a:ext cx="2302089" cy="1058526"/>
            <a:chOff x="903224" y="1409371"/>
            <a:chExt cx="4342878" cy="170839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8F5547C-119C-CA3F-C15B-8A625D7D5B34}"/>
                </a:ext>
              </a:extLst>
            </p:cNvPr>
            <p:cNvSpPr/>
            <p:nvPr/>
          </p:nvSpPr>
          <p:spPr>
            <a:xfrm>
              <a:off x="903224" y="1451979"/>
              <a:ext cx="5677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fr-FR" sz="54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781CB4A-6606-DCF9-8950-A87907E0E0FD}"/>
                </a:ext>
              </a:extLst>
            </p:cNvPr>
            <p:cNvGrpSpPr/>
            <p:nvPr/>
          </p:nvGrpSpPr>
          <p:grpSpPr>
            <a:xfrm>
              <a:off x="1648501" y="1409371"/>
              <a:ext cx="3597601" cy="1708397"/>
              <a:chOff x="1648501" y="1409371"/>
              <a:chExt cx="3597601" cy="1708397"/>
            </a:xfrm>
          </p:grpSpPr>
          <p:pic>
            <p:nvPicPr>
              <p:cNvPr id="22" name="Image 21">
                <a:extLst>
                  <a:ext uri="{FF2B5EF4-FFF2-40B4-BE49-F238E27FC236}">
                    <a16:creationId xmlns:a16="http://schemas.microsoft.com/office/drawing/2014/main" id="{C1B2F49A-75A0-BFF4-EB67-92C997788A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854908" y="1525050"/>
                <a:ext cx="3391194" cy="159271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147192B8-5888-41F8-AA3A-A08C9E73991C}"/>
                  </a:ext>
                </a:extLst>
              </p:cNvPr>
              <p:cNvSpPr/>
              <p:nvPr/>
            </p:nvSpPr>
            <p:spPr>
              <a:xfrm>
                <a:off x="1648501" y="1409371"/>
                <a:ext cx="773219" cy="473282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CA"/>
              </a:p>
            </p:txBody>
          </p:sp>
        </p:grp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BCA90AEC-2F4C-D8A8-E3E0-E9198E9DD24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659901" y="1601219"/>
            <a:ext cx="2272692" cy="2335770"/>
            <a:chOff x="877375" y="3219164"/>
            <a:chExt cx="3535280" cy="321935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6250C4-43B0-FFC1-004D-4D9EBE38D302}"/>
                </a:ext>
              </a:extLst>
            </p:cNvPr>
            <p:cNvSpPr/>
            <p:nvPr/>
          </p:nvSpPr>
          <p:spPr>
            <a:xfrm>
              <a:off x="980233" y="3219164"/>
              <a:ext cx="5677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fr-FR" sz="54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8A943362-4589-EC6F-1712-16D26CCEE6D8}"/>
                </a:ext>
              </a:extLst>
            </p:cNvPr>
            <p:cNvGrpSpPr/>
            <p:nvPr/>
          </p:nvGrpSpPr>
          <p:grpSpPr>
            <a:xfrm>
              <a:off x="877375" y="3556233"/>
              <a:ext cx="3535280" cy="2882281"/>
              <a:chOff x="877375" y="3556233"/>
              <a:chExt cx="3535280" cy="2882281"/>
            </a:xfrm>
          </p:grpSpPr>
          <p:sp>
            <p:nvSpPr>
              <p:cNvPr id="13" name="Flèche : bas 12">
                <a:extLst>
                  <a:ext uri="{FF2B5EF4-FFF2-40B4-BE49-F238E27FC236}">
                    <a16:creationId xmlns:a16="http://schemas.microsoft.com/office/drawing/2014/main" id="{FAEAA360-343C-FD4C-1433-07B46D059C01}"/>
                  </a:ext>
                </a:extLst>
              </p:cNvPr>
              <p:cNvSpPr/>
              <p:nvPr/>
            </p:nvSpPr>
            <p:spPr>
              <a:xfrm rot="16416388">
                <a:off x="1167570" y="4848931"/>
                <a:ext cx="198755" cy="779145"/>
              </a:xfrm>
              <a:prstGeom prst="downArrow">
                <a:avLst/>
              </a:prstGeom>
              <a:solidFill>
                <a:srgbClr val="FF0000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CA"/>
              </a:p>
            </p:txBody>
          </p:sp>
          <p:pic>
            <p:nvPicPr>
              <p:cNvPr id="24" name="Image 23">
                <a:extLst>
                  <a:ext uri="{FF2B5EF4-FFF2-40B4-BE49-F238E27FC236}">
                    <a16:creationId xmlns:a16="http://schemas.microsoft.com/office/drawing/2014/main" id="{ECB00DF1-5EDC-EFE8-C19E-FD3676D7AC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15309" y="3556233"/>
                <a:ext cx="2697346" cy="288228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44988231-5335-E665-F121-A9439778F0A9}"/>
                </a:ext>
              </a:extLst>
            </p:cNvPr>
            <p:cNvSpPr/>
            <p:nvPr/>
          </p:nvSpPr>
          <p:spPr>
            <a:xfrm>
              <a:off x="2610526" y="5851529"/>
              <a:ext cx="773219" cy="473282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6911B321-E874-CE37-CA5F-ED1AEA7DBCD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532909" y="3720207"/>
            <a:ext cx="1364529" cy="1814208"/>
            <a:chOff x="5316855" y="3459391"/>
            <a:chExt cx="2189237" cy="2789162"/>
          </a:xfrm>
        </p:grpSpPr>
        <p:sp>
          <p:nvSpPr>
            <p:cNvPr id="21" name="Flèche : bas 20">
              <a:extLst>
                <a:ext uri="{FF2B5EF4-FFF2-40B4-BE49-F238E27FC236}">
                  <a16:creationId xmlns:a16="http://schemas.microsoft.com/office/drawing/2014/main" id="{2E7A33B5-B52F-B2FD-6632-362FEA73F9F6}"/>
                </a:ext>
              </a:extLst>
            </p:cNvPr>
            <p:cNvSpPr/>
            <p:nvPr/>
          </p:nvSpPr>
          <p:spPr>
            <a:xfrm rot="16200000">
              <a:off x="5607050" y="4972617"/>
              <a:ext cx="198755" cy="77914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A"/>
            </a:p>
          </p:txBody>
        </p:sp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2BFE978B-9C4F-A9A3-0E89-B6FA320FF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41994" y="3459391"/>
              <a:ext cx="1364098" cy="278916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7478E7D3-6E5F-842A-0EE8-40638E406D7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68901" y="1361762"/>
            <a:ext cx="7258447" cy="410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fr-CA" sz="1600" b="1" dirty="0"/>
              <a:t>Utiliser un modèle et l'enregistrer (suite)</a:t>
            </a:r>
            <a:endParaRPr lang="fr-CA" sz="1600" dirty="0"/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Étape 4 : Une fois le modèle sélectionné, accédez à l'onglet </a:t>
            </a:r>
            <a:r>
              <a:rPr lang="fr-CA" sz="1600" b="1" dirty="0"/>
              <a:t>Fichier</a:t>
            </a:r>
            <a:r>
              <a:rPr lang="fr-CA" sz="1600" dirty="0"/>
              <a:t> et explorez les options disponibles : créez une présentation à partir du début, à partir de la diapositive actuelle, personnaliser un diaporama ou configurer le diaporama selon vos besoins.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Étape 5 : Pour enregistrer votre présentation, cliquez sur </a:t>
            </a:r>
            <a:r>
              <a:rPr lang="fr-CA" sz="1600" b="1" dirty="0"/>
              <a:t>Enregistrer sous</a:t>
            </a:r>
            <a:r>
              <a:rPr lang="fr-CA" sz="1600" dirty="0"/>
              <a:t>. Une fenêtre s'ouvre avec plusieurs options : </a:t>
            </a:r>
            <a:r>
              <a:rPr lang="fr-CA" sz="1600" i="1" dirty="0"/>
              <a:t>Accueil, Fichiers récents, Emplacements de stockage</a:t>
            </a:r>
            <a:r>
              <a:rPr lang="fr-CA" sz="1600" dirty="0"/>
              <a:t> (OneDrive, Ce PC, etc.), ainsi que la possibilité d'ajouter un nouvel emplacement et d'imprimer.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Étape 6 : Sélectionnez le dossier de destination (OneDrive) pour enregistrer votre fichier PowerPoint.</a:t>
            </a:r>
          </a:p>
        </p:txBody>
      </p:sp>
    </p:spTree>
    <p:extLst>
      <p:ext uri="{BB962C8B-B14F-4D97-AF65-F5344CB8AC3E}">
        <p14:creationId xmlns:p14="http://schemas.microsoft.com/office/powerpoint/2010/main" val="26836610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55344-BA09-CC37-C333-CC13536BD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667F0153-DAB7-773E-BAFB-ACC7366CB7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D911BFC-C38D-DABB-9DC4-B3FD36E7973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Créer un enregistrement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115E8B-520B-654C-3E11-4EE95DD6EE0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426799"/>
            <a:ext cx="9563834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Enregistrement d'un diaporama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Accédez à l'onglet </a:t>
            </a:r>
            <a:r>
              <a:rPr lang="fr-CA" sz="1600" b="1" dirty="0"/>
              <a:t>Diaporama</a:t>
            </a:r>
            <a:r>
              <a:rPr lang="fr-CA" sz="1600" dirty="0"/>
              <a:t> ou </a:t>
            </a:r>
            <a:r>
              <a:rPr lang="fr-CA" sz="1600" b="1" dirty="0"/>
              <a:t>Enregistrement</a:t>
            </a:r>
            <a:r>
              <a:rPr lang="fr-CA" sz="1600" dirty="0"/>
              <a:t> et cliquez sur </a:t>
            </a:r>
            <a:r>
              <a:rPr lang="fr-CA" sz="1600" b="1" dirty="0"/>
              <a:t>Enregistrer le diaporama</a:t>
            </a:r>
            <a:r>
              <a:rPr lang="fr-CA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Vous pouvez choisir d'enregistrer à partir du début ou à partir de la diapositive actuelle.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Pendant l'enregistrement, parlez, naviguez dans vos diapositives et ajoutez éventuellement des annotations.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À la fin de l'enregistrement, cliquez sur </a:t>
            </a:r>
            <a:r>
              <a:rPr lang="fr-CA" sz="1600" b="1" dirty="0"/>
              <a:t>Arrêter</a:t>
            </a:r>
            <a:r>
              <a:rPr lang="fr-CA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L'enregistrement audio/vidéo sera alors intégré à votre présentation lors de l'enregistrement du fichier.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Conseil : testez votre microphone et votre caméra avant de commencer et réécoutez vos capsules pour vérifier la qualité sonore et visuelle.</a:t>
            </a:r>
          </a:p>
        </p:txBody>
      </p:sp>
    </p:spTree>
    <p:extLst>
      <p:ext uri="{BB962C8B-B14F-4D97-AF65-F5344CB8AC3E}">
        <p14:creationId xmlns:p14="http://schemas.microsoft.com/office/powerpoint/2010/main" val="3310955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9A3AA-9BFD-C9BE-994A-EDCF78FF0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140B648A-059E-12A8-6451-E86C836581F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2219AED6-1F87-1C2A-B74D-9ACDF8E2D85C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1" y="738700"/>
            <a:ext cx="9378777" cy="2008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FR" sz="3300" b="1">
                <a:solidFill>
                  <a:schemeClr val="accent1"/>
                </a:solidFill>
              </a:rPr>
              <a:t>Départ vers la réussite… en mode numérique!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DD51867-A1DA-FC89-120C-4839A80E035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1" y="947636"/>
            <a:ext cx="9079252" cy="44775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>
                <a:ea typeface="+mn-lt"/>
                <a:cs typeface="+mn-lt"/>
              </a:rPr>
              <a:t>Activité </a:t>
            </a:r>
            <a:r>
              <a:rPr lang="fr-CA" sz="1600" b="1" dirty="0" err="1">
                <a:ea typeface="+mn-lt"/>
                <a:cs typeface="+mn-lt"/>
              </a:rPr>
              <a:t>Kahoot</a:t>
            </a:r>
            <a:r>
              <a:rPr lang="fr-CA" sz="1600" b="1" dirty="0">
                <a:ea typeface="+mn-lt"/>
                <a:cs typeface="+mn-lt"/>
              </a:rPr>
              <a:t> : Que connaissez-vous?</a:t>
            </a:r>
          </a:p>
          <a:p>
            <a:pPr>
              <a:lnSpc>
                <a:spcPct val="150000"/>
              </a:lnSpc>
            </a:pPr>
            <a:r>
              <a:rPr lang="fr-CA" sz="1600" dirty="0">
                <a:ea typeface="+mn-lt"/>
                <a:cs typeface="+mn-lt"/>
              </a:rPr>
              <a:t>Utilisez-vous déjà Moodle, Office 365 ou Teams au quotidien?</a:t>
            </a:r>
          </a:p>
          <a:p>
            <a:pPr>
              <a:lnSpc>
                <a:spcPct val="150000"/>
              </a:lnSpc>
            </a:pPr>
            <a:r>
              <a:rPr lang="fr-CA" sz="1600" dirty="0">
                <a:ea typeface="+mn-lt"/>
                <a:cs typeface="+mn-lt"/>
              </a:rPr>
              <a:t>Quelle astuce ou quel outil numérique vous a déjà aidé dans vos travaux scolaires?</a:t>
            </a:r>
          </a:p>
          <a:p>
            <a:pPr>
              <a:lnSpc>
                <a:spcPct val="150000"/>
              </a:lnSpc>
            </a:pPr>
            <a:r>
              <a:rPr lang="fr-CA" sz="1600" dirty="0">
                <a:ea typeface="+mn-lt"/>
                <a:cs typeface="+mn-lt"/>
              </a:rPr>
              <a:t>Et si le numérique devenait votre meilleur allié pour réussir tous vos cours?</a:t>
            </a:r>
            <a:endParaRPr lang="fr-CA" sz="16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fr-CA" sz="1600" b="1" dirty="0">
                <a:ea typeface="+mn-lt"/>
                <a:cs typeface="+mn-lt"/>
              </a:rPr>
              <a:t>Objectif dans ce cours :</a:t>
            </a:r>
          </a:p>
          <a:p>
            <a:pPr>
              <a:lnSpc>
                <a:spcPct val="150000"/>
              </a:lnSpc>
            </a:pPr>
            <a:r>
              <a:rPr lang="fr-CA" sz="1600" dirty="0">
                <a:ea typeface="+mn-lt"/>
                <a:cs typeface="+mn-lt"/>
              </a:rPr>
              <a:t>Explorer, tester et maîtriser les outils numériques pour progresser dans tous vos projets scolaires.</a:t>
            </a:r>
          </a:p>
          <a:p>
            <a:pPr>
              <a:lnSpc>
                <a:spcPct val="150000"/>
              </a:lnSpc>
            </a:pPr>
            <a:r>
              <a:rPr lang="fr-CA" sz="1600" dirty="0">
                <a:ea typeface="+mn-lt"/>
                <a:cs typeface="+mn-lt"/>
              </a:rPr>
              <a:t>Découvrir comment la compétence 1005 vous aidera à trouver, traiter et produire de l’information fiable dans le monde du cégep, sans jamais tomber dans le plagiat ou l’erreur éthique.</a:t>
            </a:r>
            <a:endParaRPr lang="fr-CA" sz="16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fr-CA" sz="1600" b="1" dirty="0">
                <a:ea typeface="+mn-lt"/>
                <a:cs typeface="+mn-lt"/>
              </a:rPr>
              <a:t>Engagement pour la session :</a:t>
            </a:r>
          </a:p>
          <a:p>
            <a:pPr>
              <a:lnSpc>
                <a:spcPct val="150000"/>
              </a:lnSpc>
            </a:pPr>
            <a:r>
              <a:rPr lang="fr-CA" sz="1600" dirty="0">
                <a:ea typeface="+mn-lt"/>
                <a:cs typeface="+mn-lt"/>
              </a:rPr>
              <a:t>« Chaque semaine, une nouvelle astuce numérique, un nouveau défi pour votre réussite! »</a:t>
            </a:r>
            <a:endParaRPr lang="fr-CA" sz="1600" dirty="0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899EADA5-D94E-5EA1-3B47-55DC7EF4F42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448800" y="1401362"/>
            <a:ext cx="2315936" cy="2509676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3889FF5-9AF8-6B99-1AEB-B8AA14AAD40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606537" y="1490019"/>
            <a:ext cx="1958174" cy="16058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</a:t>
            </a:r>
          </a:p>
          <a:p>
            <a:pPr fontAlgn="base">
              <a:lnSpc>
                <a:spcPts val="2025"/>
              </a:lnSpc>
            </a:pPr>
            <a:r>
              <a:rPr lang="fr-CA" sz="1400" b="1" i="0" u="none" strike="noStrike">
                <a:effectLst/>
                <a:latin typeface="+mj-lt"/>
              </a:rPr>
              <a:t>Activité d’apprentissage : </a:t>
            </a:r>
          </a:p>
          <a:p>
            <a:pPr fontAlgn="base">
              <a:lnSpc>
                <a:spcPts val="2025"/>
              </a:lnSpc>
            </a:pPr>
            <a:r>
              <a:rPr lang="fr-CA" sz="1400" b="1" i="1">
                <a:solidFill>
                  <a:srgbClr val="FF0000"/>
                </a:solidFill>
                <a:latin typeface="+mj-lt"/>
              </a:rPr>
              <a:t>« </a:t>
            </a:r>
            <a:r>
              <a:rPr lang="fr-CA" sz="1400" b="1" i="1" u="none" strike="noStrike" err="1">
                <a:solidFill>
                  <a:srgbClr val="FF0000"/>
                </a:solidFill>
                <a:effectLst/>
                <a:latin typeface="+mj-lt"/>
              </a:rPr>
              <a:t>Kahoot</a:t>
            </a:r>
            <a:r>
              <a:rPr lang="fr-CA" sz="1400" b="1" i="1" u="none" strike="noStrike">
                <a:solidFill>
                  <a:srgbClr val="FF0000"/>
                </a:solidFill>
                <a:effectLst/>
                <a:latin typeface="+mj-lt"/>
              </a:rPr>
              <a:t> sur </a:t>
            </a:r>
            <a:r>
              <a:rPr lang="fr-CA" sz="1400" b="1" i="1">
                <a:solidFill>
                  <a:srgbClr val="FF0000"/>
                </a:solidFill>
                <a:latin typeface="+mj-lt"/>
              </a:rPr>
              <a:t>les outils numériques - Un</a:t>
            </a:r>
            <a:r>
              <a:rPr lang="fr-CA" sz="1400" b="1" i="1" u="none" strike="noStrike">
                <a:solidFill>
                  <a:srgbClr val="FF0000"/>
                </a:solidFill>
                <a:effectLst/>
                <a:latin typeface="+mj-lt"/>
              </a:rPr>
              <a:t> brin de jasette »</a:t>
            </a:r>
            <a:endParaRPr lang="en-US" sz="1400" b="1" i="1">
              <a:solidFill>
                <a:srgbClr val="FF0000"/>
              </a:solidFill>
              <a:effectLst/>
              <a:latin typeface="+mj-lt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03968A6-5B4D-D8D6-D015-459EEFFBD9D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593036" y="3144702"/>
            <a:ext cx="2171700" cy="7540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fr-CA" sz="1400" b="1"/>
              <a:t>POUR ALLER PLUS LOIN </a:t>
            </a:r>
          </a:p>
          <a:p>
            <a:pPr fontAlgn="base"/>
            <a:r>
              <a:rPr lang="fr-CA" sz="1400" u="sng">
                <a:solidFill>
                  <a:srgbClr val="00B0F0"/>
                </a:solidFill>
                <a:hlinkClick r:id="rId9"/>
              </a:rPr>
              <a:t>Formations gratuites </a:t>
            </a:r>
            <a:endParaRPr lang="en-US" sz="1400">
              <a:solidFill>
                <a:srgbClr val="00B0F0"/>
              </a:solidFill>
            </a:endParaRPr>
          </a:p>
          <a:p>
            <a:endParaRPr lang="fr-CA" sz="1500"/>
          </a:p>
        </p:txBody>
      </p:sp>
    </p:spTree>
    <p:extLst>
      <p:ext uri="{BB962C8B-B14F-4D97-AF65-F5344CB8AC3E}">
        <p14:creationId xmlns:p14="http://schemas.microsoft.com/office/powerpoint/2010/main" val="64759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4E0B0-91E4-ED0E-F984-03FC28BB8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5456F6B8-A525-0BC5-B6BE-21E8DD1E978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E45C5402-1553-71D4-2140-E66E5CBD0E29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81489" y="1032146"/>
            <a:ext cx="8930648" cy="265503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100" b="1">
                <a:solidFill>
                  <a:schemeClr val="accent1"/>
                </a:solidFill>
              </a:rPr>
              <a:t>Démonstration</a:t>
            </a: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1F3AE852-D2A4-F353-A8B6-1D429CB3297B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34052" y="3193727"/>
            <a:ext cx="8359148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1600"/>
          </a:p>
        </p:txBody>
      </p:sp>
      <p:pic>
        <p:nvPicPr>
          <p:cNvPr id="2" name="Enregistrement d’écran 11">
            <a:hlinkClick r:id="" action="ppaction://media"/>
            <a:extLst>
              <a:ext uri="{FF2B5EF4-FFF2-40B4-BE49-F238E27FC236}">
                <a16:creationId xmlns:a16="http://schemas.microsoft.com/office/drawing/2014/main" id="{E8C64D0C-D47C-0646-F398-7B987BCA4923}"/>
              </a:ext>
            </a:extLst>
          </p:cNvPr>
          <p:cNvPicPr>
            <a:picLocks noChangeAspect="1"/>
          </p:cNvPicPr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rcRect t="5584"/>
          <a:stretch>
            <a:fillRect/>
          </a:stretch>
        </p:blipFill>
        <p:spPr>
          <a:xfrm>
            <a:off x="1837869" y="1394317"/>
            <a:ext cx="8531427" cy="3966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201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20CC6-9B73-FF33-1A4A-9B1FCC796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AA71AF79-55B2-0FAD-88E7-6DEA51EC5A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5BC6958D-D1C0-67FD-C7AD-63866981DB44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1068636"/>
            <a:ext cx="9084862" cy="49389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 dirty="0">
                <a:solidFill>
                  <a:schemeClr val="accent4"/>
                </a:solidFill>
              </a:rPr>
            </a:br>
            <a:r>
              <a:rPr lang="fr-CA" sz="3300" b="1" dirty="0">
                <a:solidFill>
                  <a:schemeClr val="accent1"/>
                </a:solidFill>
              </a:rPr>
              <a:t>Partager sa présentation </a:t>
            </a:r>
            <a:r>
              <a:rPr lang="fr-CA" sz="3300" b="1" i="1" dirty="0">
                <a:solidFill>
                  <a:schemeClr val="accent1"/>
                </a:solidFill>
              </a:rPr>
              <a:t>Power Point </a:t>
            </a:r>
            <a:r>
              <a:rPr lang="fr-CA" sz="3300" b="1" dirty="0">
                <a:solidFill>
                  <a:schemeClr val="accent1"/>
                </a:solidFill>
              </a:rPr>
              <a:t>avec ses collègues</a:t>
            </a:r>
            <a:endParaRPr lang="fr-CA" sz="3300" b="1" spc="100" dirty="0">
              <a:ln w="19050">
                <a:noFill/>
              </a:ln>
              <a:solidFill>
                <a:schemeClr val="accent4"/>
              </a:solidFill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13564762-7859-B9A4-05D5-D6081B90848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064313" y="1596958"/>
            <a:ext cx="6546035" cy="3664084"/>
            <a:chOff x="3516036" y="1909402"/>
            <a:chExt cx="6812003" cy="3953596"/>
          </a:xfrm>
        </p:grpSpPr>
        <p:pic>
          <p:nvPicPr>
            <p:cNvPr id="5" name="Espace réservé du contenu 4">
              <a:extLst>
                <a:ext uri="{FF2B5EF4-FFF2-40B4-BE49-F238E27FC236}">
                  <a16:creationId xmlns:a16="http://schemas.microsoft.com/office/drawing/2014/main" id="{843246A0-1BC7-8DFC-5F38-1ADD47B52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18819" r="15956"/>
            <a:stretch>
              <a:fillRect/>
            </a:stretch>
          </p:blipFill>
          <p:spPr>
            <a:xfrm>
              <a:off x="3575757" y="1909402"/>
              <a:ext cx="6752282" cy="3944451"/>
            </a:xfrm>
            <a:prstGeom prst="rect">
              <a:avLst/>
            </a:prstGeom>
          </p:spPr>
        </p:pic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2D936EF-BFDF-6CE4-2052-A04F72CCB29C}"/>
                </a:ext>
              </a:extLst>
            </p:cNvPr>
            <p:cNvSpPr/>
            <p:nvPr/>
          </p:nvSpPr>
          <p:spPr>
            <a:xfrm>
              <a:off x="3800475" y="2695575"/>
              <a:ext cx="685800" cy="3810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281A510-9FF9-B172-0D26-5B0EB4B3F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b="47965"/>
            <a:stretch>
              <a:fillRect/>
            </a:stretch>
          </p:blipFill>
          <p:spPr>
            <a:xfrm>
              <a:off x="4370716" y="4333875"/>
              <a:ext cx="2362478" cy="1256042"/>
            </a:xfrm>
            <a:prstGeom prst="rect">
              <a:avLst/>
            </a:prstGeom>
          </p:spPr>
        </p:pic>
        <p:pic>
          <p:nvPicPr>
            <p:cNvPr id="11" name="Graphique 10" descr="Flèche : courbe légère contour">
              <a:extLst>
                <a:ext uri="{FF2B5EF4-FFF2-40B4-BE49-F238E27FC236}">
                  <a16:creationId xmlns:a16="http://schemas.microsoft.com/office/drawing/2014/main" id="{3551C9DC-84C2-7B80-25C3-0DA55C82C5C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516036" y="4948598"/>
              <a:ext cx="914400" cy="914400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B0D1373-323B-75E4-E828-60B10FFEA60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34052" y="1659235"/>
            <a:ext cx="4491091" cy="30001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n w="0"/>
              </a:rPr>
              <a:t>Sélectionnez le fichier à partager.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n w="0"/>
              </a:rPr>
              <a:t>Clic « droit » sur votre souris.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n w="0"/>
              </a:rPr>
              <a:t>Dans le menu qui s’ouvre, sélectionnez </a:t>
            </a:r>
            <a:r>
              <a:rPr lang="fr-FR" sz="1600" b="1" dirty="0">
                <a:ln w="0"/>
              </a:rPr>
              <a:t>Partager.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n w="0"/>
              </a:rPr>
              <a:t>Écrivez le nom de la personne et sélectionnez-la.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ln w="0"/>
              </a:rPr>
              <a:t>Envoyer (courriel) ou Copier le lien (lui transmettre le lien).</a:t>
            </a:r>
          </a:p>
        </p:txBody>
      </p:sp>
    </p:spTree>
    <p:extLst>
      <p:ext uri="{BB962C8B-B14F-4D97-AF65-F5344CB8AC3E}">
        <p14:creationId xmlns:p14="http://schemas.microsoft.com/office/powerpoint/2010/main" val="33633355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C6CB1-F0EA-1665-C855-6E4F20487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9FA1C86D-C251-17C8-6DFD-3D09904AA28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6C91C521-7DD5-24A0-BDA9-32685D4E87DF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9084862" cy="49389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Maintenant… on s’améliore avec </a:t>
            </a:r>
            <a:r>
              <a:rPr lang="fr-CA" sz="3300" b="1" i="1">
                <a:solidFill>
                  <a:schemeClr val="accent1"/>
                </a:solidFill>
              </a:rPr>
              <a:t>PowerPoint</a:t>
            </a:r>
            <a:r>
              <a:rPr lang="fr-CA" sz="3300" b="1">
                <a:solidFill>
                  <a:schemeClr val="accent1"/>
                </a:solidFill>
              </a:rPr>
              <a:t>!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pic>
        <p:nvPicPr>
          <p:cNvPr id="8" name="Image 7" descr="Une image contenant texte, ordinateur, ordinateur portabl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775B4AAF-4D4B-22E5-E7DF-50DD7569080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1" t="13375" r="21107" b="3843"/>
          <a:stretch>
            <a:fillRect/>
          </a:stretch>
        </p:blipFill>
        <p:spPr>
          <a:xfrm>
            <a:off x="2444491" y="2646277"/>
            <a:ext cx="2392298" cy="193658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DD3C95F-3AD1-EF4E-82F7-6AF4073E176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49699" y="2001507"/>
            <a:ext cx="478188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CA" b="1" dirty="0"/>
              <a:t>Remplissez le questionnaire </a:t>
            </a:r>
            <a:r>
              <a:rPr lang="fr-CA" dirty="0"/>
              <a:t>: </a:t>
            </a:r>
          </a:p>
          <a:p>
            <a:pPr algn="ctr"/>
            <a:r>
              <a:rPr lang="en-US" dirty="0">
                <a:solidFill>
                  <a:prstClr val="black"/>
                </a:solidFill>
                <a:latin typeface="Aptos" panose="02110004020202020204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Questionnaire </a:t>
            </a:r>
            <a:r>
              <a:rPr lang="en-US" dirty="0" err="1">
                <a:solidFill>
                  <a:prstClr val="black"/>
                </a:solidFill>
                <a:latin typeface="Aptos" panose="02110004020202020204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d’autoévaluation</a:t>
            </a:r>
            <a:r>
              <a:rPr lang="en-US" dirty="0">
                <a:solidFill>
                  <a:prstClr val="black"/>
                </a:solidFill>
                <a:latin typeface="Aptos" panose="02110004020202020204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PowerPoint</a:t>
            </a: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D13F2FB8-2695-9BA4-32A2-18EE03F111C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921128" y="1804851"/>
            <a:ext cx="2392297" cy="3127651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0124BD2-9B16-F9E0-9C51-284AA8EB569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031426" y="2033552"/>
            <a:ext cx="2041400" cy="1349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Activité d’apprentissage : </a:t>
            </a:r>
            <a:r>
              <a:rPr lang="fr-CA" sz="1400" b="1" i="1">
                <a:solidFill>
                  <a:srgbClr val="FF0000"/>
                </a:solidFill>
                <a:latin typeface="+mj-l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Fais parler tes idées avec PowerPoint</a:t>
            </a:r>
            <a:endParaRPr lang="en-US" sz="1400" b="1" i="0">
              <a:solidFill>
                <a:srgbClr val="FF0000"/>
              </a:solidFill>
              <a:effectLst/>
              <a:latin typeface="+mj-lt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ACDEB25-E704-D26E-CEBE-EB77A66C697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031426" y="3554493"/>
            <a:ext cx="2171700" cy="11849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fr-CA" sz="1400" b="1"/>
              <a:t>POUR ALLER PLUS LOIN : </a:t>
            </a:r>
          </a:p>
          <a:p>
            <a:r>
              <a:rPr lang="fr-CA" sz="1400" err="1">
                <a:solidFill>
                  <a:srgbClr val="00B0F0"/>
                </a:solidFill>
                <a:ea typeface="+mn-lt"/>
                <a:cs typeface="+mn-lt"/>
              </a:rPr>
              <a:t>Questionnaire_autoevaluation_PowerPoint_niveau</a:t>
            </a:r>
            <a:endParaRPr lang="fr-CA" err="1"/>
          </a:p>
          <a:p>
            <a:endParaRPr lang="fr-CA" sz="1500"/>
          </a:p>
        </p:txBody>
      </p:sp>
    </p:spTree>
    <p:extLst>
      <p:ext uri="{BB962C8B-B14F-4D97-AF65-F5344CB8AC3E}">
        <p14:creationId xmlns:p14="http://schemas.microsoft.com/office/powerpoint/2010/main" val="33896028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8D6BC-048F-B230-38B6-BAB05F06B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A8A0164A-C212-4211-1767-765AD7515F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D70231B-428C-BCD9-4DCC-662E68EEA23C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59971" y="631450"/>
            <a:ext cx="8905564" cy="674835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 i="1" err="1">
                <a:solidFill>
                  <a:schemeClr val="accent1"/>
                </a:solidFill>
              </a:rPr>
              <a:t>Canva</a:t>
            </a:r>
            <a:r>
              <a:rPr lang="fr-CA" sz="3300" b="1">
                <a:solidFill>
                  <a:schemeClr val="accent1"/>
                </a:solidFill>
              </a:rPr>
              <a:t> : un outil visuel pour les éducatrices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74DD487-98D1-398C-C1B4-2D5BFD35DE5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59971" y="1472987"/>
            <a:ext cx="5236029" cy="336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Exemple</a:t>
            </a:r>
            <a:endParaRPr lang="en-US" sz="1600" b="1" dirty="0"/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 err="1"/>
              <a:t>Canva</a:t>
            </a:r>
            <a:r>
              <a:rPr lang="fr-CA" sz="1600" dirty="0"/>
              <a:t> est une plateforme en ligne, simple et gratuite, pour créer des affiches, des présentations, des documents, des grilles, des infographies ou des contenus multimédias utiles en milieu de garde.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L’outil s’utilise aussi bien au cégep qu’au travail pour communiquer, informer, organiser ou motiver les enfants.</a:t>
            </a:r>
          </a:p>
        </p:txBody>
      </p:sp>
      <p:pic>
        <p:nvPicPr>
          <p:cNvPr id="5" name="Image 4" descr="Une image contenant Visage humain, personne, ordinateur portable, ordinateur&#10;&#10;Le contenu généré par l’IA peut être incorrect.">
            <a:extLst>
              <a:ext uri="{FF2B5EF4-FFF2-40B4-BE49-F238E27FC236}">
                <a16:creationId xmlns:a16="http://schemas.microsoft.com/office/drawing/2014/main" id="{5FBBF280-3837-3752-C1D4-19F4996B76E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181" y="1286194"/>
            <a:ext cx="7831236" cy="440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838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A703F-8A55-DA81-46F3-92B7D57AC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01EAC849-315C-560B-31D2-2C36AB1BABF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00126D7-032F-DC70-08FA-32E0F59C539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B166E8F-F8F7-CF9E-DDD5-97B67842A4FE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72152" y="776800"/>
            <a:ext cx="106451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rgbClr val="C00000"/>
                </a:solidFill>
              </a:rPr>
            </a:br>
            <a:br>
              <a:rPr lang="fr-CA" sz="4000" b="1">
                <a:solidFill>
                  <a:srgbClr val="C00000"/>
                </a:solidFill>
              </a:rPr>
            </a:br>
            <a:r>
              <a:rPr lang="fr-CA" sz="1100" b="1">
                <a:solidFill>
                  <a:srgbClr val="C00000"/>
                </a:solidFill>
              </a:rPr>
              <a:t> </a:t>
            </a:r>
            <a:br>
              <a:rPr lang="fr-CA" sz="4000" b="1">
                <a:solidFill>
                  <a:srgbClr val="C00000"/>
                </a:solidFill>
              </a:rPr>
            </a:br>
            <a:r>
              <a:rPr lang="fr-CA" sz="3300" b="1" i="1" err="1">
                <a:solidFill>
                  <a:schemeClr val="accent1"/>
                </a:solidFill>
              </a:rPr>
              <a:t>Canva</a:t>
            </a:r>
            <a:r>
              <a:rPr lang="fr-CA" sz="3300" b="1">
                <a:solidFill>
                  <a:schemeClr val="accent1"/>
                </a:solidFill>
              </a:rPr>
              <a:t> : pourquoi l’utiliser dans mon travail comme éducatrice?</a:t>
            </a:r>
            <a:endParaRPr lang="fr-CA" sz="3300" b="1" spc="100">
              <a:ln w="19050">
                <a:noFill/>
              </a:ln>
              <a:solidFill>
                <a:schemeClr val="accent1"/>
              </a:solidFill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35F0495A-EF04-6C8F-4D32-8101900DE352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92841566"/>
              </p:ext>
            </p:extLst>
          </p:nvPr>
        </p:nvGraphicFramePr>
        <p:xfrm>
          <a:off x="772152" y="1627597"/>
          <a:ext cx="10270192" cy="3081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5096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  <a:gridCol w="5135096">
                  <a:extLst>
                    <a:ext uri="{9D8B030D-6E8A-4147-A177-3AD203B41FA5}">
                      <a16:colId xmlns:a16="http://schemas.microsoft.com/office/drawing/2014/main" val="2473335392"/>
                    </a:ext>
                  </a:extLst>
                </a:gridCol>
              </a:tblGrid>
              <a:tr h="423448">
                <a:tc>
                  <a:txBody>
                    <a:bodyPr/>
                    <a:lstStyle/>
                    <a:p>
                      <a:pPr algn="l"/>
                      <a:r>
                        <a:rPr lang="fr-CA" sz="1600" b="1" dirty="0"/>
                        <a:t>Utilités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Exemples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1215189">
                <a:tc>
                  <a:txBody>
                    <a:bodyPr/>
                    <a:lstStyle/>
                    <a:p>
                      <a:r>
                        <a:rPr lang="fr-CA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Pour présenter vos activités, afficher les routines, préparer des outils ou des dossiers et communiquer avec l’équipe ou les parents.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Fiche « Chasse aux couleurs dans la cour » avec consignes illustrées, espace pour noter les observations motrices de chaque enfant et pictogrammes colorés pour la rendre interactive et attrayante.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9305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Canva</a:t>
                      </a:r>
                      <a:r>
                        <a:rPr lang="fr-CA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facilite la créativité : vous pouvez illustrer, organiser et rendre l’information captivante pour les enfants et les adultes.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2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2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Affiche thématique « On parle de nos émotions ! » avec visages expressifs, mots simples et espace pour nommer ou déposer les émotions du jour.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512408">
                <a:tc>
                  <a:txBody>
                    <a:bodyPr/>
                    <a:lstStyle/>
                    <a:p>
                      <a:r>
                        <a:rPr lang="fr-CA" sz="12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L’outil est reconnu et utilisé dans la plupart des milieux de garde, écoles et organismes éducatifs.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Grille de suivi du développement avec indicateurs clairs et espace pour cocher les acquis (motricité, langage, autonomie).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478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3386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A34F1-382E-389A-8C78-1A66B8482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179865B3-AFEE-9C75-7EA0-DB5554F757A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19D2E41-E266-F03D-6DEF-C894D0E2D39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297742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Premiers pas avec</a:t>
            </a:r>
            <a:r>
              <a:rPr lang="fr-CA" sz="3300" b="1" i="1">
                <a:solidFill>
                  <a:schemeClr val="accent1"/>
                </a:solidFill>
              </a:rPr>
              <a:t> </a:t>
            </a:r>
            <a:r>
              <a:rPr lang="fr-CA" sz="3300" b="1" i="1" err="1">
                <a:solidFill>
                  <a:schemeClr val="accent1"/>
                </a:solidFill>
              </a:rPr>
              <a:t>Canva</a:t>
            </a:r>
            <a:r>
              <a:rPr lang="fr-CA" sz="3300" b="1" i="1">
                <a:solidFill>
                  <a:schemeClr val="accent1"/>
                </a:solidFill>
              </a:rPr>
              <a:t> </a:t>
            </a:r>
            <a:r>
              <a:rPr lang="fr-CA" sz="3300" b="1">
                <a:solidFill>
                  <a:schemeClr val="accent1"/>
                </a:solidFill>
              </a:rPr>
              <a:t>: sélection de modèles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33122E-8741-49E1-1B0B-4F149940DD1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1" y="1364830"/>
            <a:ext cx="10700865" cy="1522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Connectez-vous à </a:t>
            </a:r>
            <a:r>
              <a:rPr lang="fr-CA" sz="1600" b="1" dirty="0" err="1"/>
              <a:t>Canva</a:t>
            </a:r>
            <a:r>
              <a:rPr lang="fr-CA" sz="1600" b="1" dirty="0"/>
              <a:t> et explorez la bibliothèque de modèles. Vous pouvez :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chercher par type de document (présentation, affiche, document, vidéo…);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filtrer par catégorie et thème;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commencer à partir d’un modèle ou d’une page blanche.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7D3E538-2B5A-E5ED-3D44-07F6AD9D033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68725" y="2956201"/>
            <a:ext cx="8224891" cy="253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090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0C8C6-01DE-92C0-C435-2018F0EAF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DAC9FB3F-3F5E-ACE4-A766-B8589283DA1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B8DFF8A-BC60-FC41-1C62-78DA06F48E6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CA">
              <a:solidFill>
                <a:schemeClr val="tx1"/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3C100305-14B9-B700-DFCA-DCC93AE864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15748" y="829953"/>
            <a:ext cx="9048738" cy="532940"/>
          </a:xfrm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fr-CA" sz="3000" b="1">
                <a:solidFill>
                  <a:schemeClr val="accent1"/>
                </a:solidFill>
              </a:rPr>
              <a:t>Premiers pas avec</a:t>
            </a:r>
            <a:r>
              <a:rPr lang="fr-CA" sz="3000" b="1" i="1">
                <a:solidFill>
                  <a:schemeClr val="accent1"/>
                </a:solidFill>
              </a:rPr>
              <a:t> </a:t>
            </a:r>
            <a:r>
              <a:rPr lang="fr-CA" sz="3000" b="1" i="1" err="1">
                <a:solidFill>
                  <a:schemeClr val="accent1"/>
                </a:solidFill>
              </a:rPr>
              <a:t>Canva</a:t>
            </a:r>
            <a:r>
              <a:rPr lang="fr-CA" sz="3000" b="1" i="1">
                <a:solidFill>
                  <a:schemeClr val="accent1"/>
                </a:solidFill>
              </a:rPr>
              <a:t> </a:t>
            </a:r>
            <a:r>
              <a:rPr lang="fr-CA" sz="3000" b="1">
                <a:solidFill>
                  <a:schemeClr val="accent1"/>
                </a:solidFill>
              </a:rPr>
              <a:t>: espace de création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94DA53F-2C39-48E7-1BDD-0917C0BC660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34557" y="1361366"/>
            <a:ext cx="545625" cy="4135267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C536E4E-CEAF-7BAD-A5FB-21587B55B5D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5748" y="1490254"/>
            <a:ext cx="7305368" cy="226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dirty="0"/>
              <a:t>Dans l’espace de création de </a:t>
            </a:r>
            <a:r>
              <a:rPr lang="fr-CA" sz="1600" dirty="0" err="1"/>
              <a:t>Canva</a:t>
            </a:r>
            <a:r>
              <a:rPr lang="fr-CA" sz="1600" dirty="0"/>
              <a:t>, vous construisez concrètement votre visuel en ajoutant et en organisant les éléments sur la page de travail. 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Vous pouvez y insérer du texte, des images, des formes, des pictogrammes ou des vidéos, puis modifier leurs couleurs, leur taille, leur position et leur style pour obtenir la mise en page souhaitée.</a:t>
            </a:r>
          </a:p>
        </p:txBody>
      </p:sp>
    </p:spTree>
    <p:extLst>
      <p:ext uri="{BB962C8B-B14F-4D97-AF65-F5344CB8AC3E}">
        <p14:creationId xmlns:p14="http://schemas.microsoft.com/office/powerpoint/2010/main" val="9586004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514B2-0BF6-EFBD-4797-FECD94056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5E64138E-11A1-1902-4EED-971917F24B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FEB1BCF9-6302-4560-6D9C-84A6FF83E9A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/>
              <a:t>Partage d'une création Canva</a:t>
            </a:r>
          </a:p>
          <a:p>
            <a:r>
              <a:rPr lang="fr-CA"/>
              <a:t>Copier le lien : Cliquez sur « Copier le lien » pour générer un lien partageable que vous pouvez envoyer à vos collaborateurs, parents ou étudiants.</a:t>
            </a:r>
          </a:p>
          <a:p>
            <a:r>
              <a:rPr lang="fr-CA"/>
              <a:t>Définir les permissions d'accès : Vous pouvez contrôler qui peut voir votre création (accès en lecture seule ou en modification).</a:t>
            </a:r>
          </a:p>
          <a:p>
            <a:r>
              <a:rPr lang="fr-CA"/>
              <a:t>Ajouter des collaborateurs : Recherchez les personnes ou groupes avec lesquels vous souhaitez partager le document et ajustez leurs droits d'accès.</a:t>
            </a:r>
          </a:p>
          <a:p>
            <a:r>
              <a:rPr lang="fr-CA"/>
              <a:t>Télécharger : Exportez votre création en PNG, PDF ou JPG pour l'envoyer par courriel ou l'imprimer.</a:t>
            </a:r>
          </a:p>
          <a:p>
            <a:r>
              <a:rPr lang="fr-CA"/>
              <a:t>Partager sur les réseaux sociaux : Utilisez les options de partage rapide (Instagram, lien public) pour publier directement votre création.</a:t>
            </a:r>
          </a:p>
          <a:p>
            <a:r>
              <a:rPr lang="fr-CA"/>
              <a:t>Accès public : Créez un lien de consultation publique accessible à tous sans connexion Canva.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53D7185-6B3D-8F1C-7F51-640C633F5179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15748" y="735900"/>
            <a:ext cx="7850150" cy="537729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fr-CA" sz="3000" b="1">
                <a:solidFill>
                  <a:schemeClr val="accent1"/>
                </a:solidFill>
              </a:rPr>
              <a:t>Premiers pas avec </a:t>
            </a:r>
            <a:r>
              <a:rPr lang="fr-CA" sz="3000" b="1" i="1" err="1">
                <a:solidFill>
                  <a:schemeClr val="accent1"/>
                </a:solidFill>
              </a:rPr>
              <a:t>Canva</a:t>
            </a:r>
            <a:r>
              <a:rPr lang="fr-CA" sz="3000" b="1">
                <a:solidFill>
                  <a:schemeClr val="accent1"/>
                </a:solidFill>
              </a:rPr>
              <a:t> : partage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4155A72-47A7-CAD5-CF98-ED24AD371F0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5748" y="1340616"/>
            <a:ext cx="8359426" cy="3369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Copier le lien </a:t>
            </a:r>
            <a:r>
              <a:rPr lang="fr-CA" sz="1600" dirty="0"/>
              <a:t>: Cliquez sur </a:t>
            </a:r>
            <a:r>
              <a:rPr lang="fr-CA" sz="1600" b="1" dirty="0"/>
              <a:t>Copier le lien </a:t>
            </a:r>
            <a:r>
              <a:rPr lang="fr-CA" sz="1600" dirty="0"/>
              <a:t>pour générer un lien partageable que vous pouvez envoyer à vos collaborateurs.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Définir les permissions d'accès </a:t>
            </a:r>
            <a:r>
              <a:rPr lang="fr-CA" sz="1600" dirty="0"/>
              <a:t>: Vous pouvez contrôler qui peut voir votre création (accès en lecture seule ou en modification).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Ajouter des collaborateurs </a:t>
            </a:r>
            <a:r>
              <a:rPr lang="fr-CA" sz="1600" dirty="0"/>
              <a:t>: Recherchez les personnes ou groupes avec lesquels vous souhaitez partager le document et ajustez leurs droits d'accès.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Télécharger </a:t>
            </a:r>
            <a:r>
              <a:rPr lang="fr-CA" sz="1600" dirty="0"/>
              <a:t>: Exportez votre création en PNG, PDF ou JPG pour l'envoyer par courriel ou l'imprimer.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Accès public </a:t>
            </a:r>
            <a:r>
              <a:rPr lang="fr-CA" sz="1600" dirty="0"/>
              <a:t>: Créez un lien de consultation publique accessible à tous.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333F10-3265-B5EB-C727-1DC8C4D6C90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162259" y="936551"/>
            <a:ext cx="2460511" cy="3555093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476C00D-7887-768B-CA06-E7574665E1C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786237" y="4680552"/>
            <a:ext cx="3836533" cy="872469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4BA8192-5DEE-088F-507F-8FDF2E16151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54696" y="4689696"/>
            <a:ext cx="3768075" cy="836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>
                <a:effectLst/>
                <a:latin typeface="+mj-lt"/>
              </a:rPr>
              <a:t>POUR S’EXERCER</a:t>
            </a:r>
            <a:r>
              <a:rPr lang="en-US" sz="1400" b="0" i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</a:pPr>
            <a:r>
              <a:rPr lang="fr-CA" sz="1400" b="1" i="0" u="none" strike="noStrike">
                <a:effectLst/>
                <a:latin typeface="+mj-lt"/>
              </a:rPr>
              <a:t>Activité d’apprentissage :</a:t>
            </a:r>
          </a:p>
          <a:p>
            <a:pPr rtl="0" fontAlgn="base">
              <a:lnSpc>
                <a:spcPts val="2025"/>
              </a:lnSpc>
            </a:pP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« Canva : </a:t>
            </a:r>
            <a:r>
              <a:rPr lang="en-US" sz="1400" b="1" i="1" err="1">
                <a:solidFill>
                  <a:srgbClr val="FF0000"/>
                </a:solidFill>
                <a:effectLst/>
                <a:latin typeface="+mj-lt"/>
              </a:rPr>
              <a:t>Crée</a:t>
            </a: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 ton </a:t>
            </a:r>
            <a:r>
              <a:rPr lang="en-US" sz="1400" b="1" i="1" err="1">
                <a:solidFill>
                  <a:srgbClr val="FF0000"/>
                </a:solidFill>
                <a:effectLst/>
                <a:latin typeface="+mj-lt"/>
              </a:rPr>
              <a:t>outil</a:t>
            </a: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1400" b="1" i="1" err="1">
                <a:solidFill>
                  <a:srgbClr val="FF0000"/>
                </a:solidFill>
                <a:effectLst/>
                <a:latin typeface="+mj-lt"/>
              </a:rPr>
              <a:t>éducatif</a:t>
            </a: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sz="1400" b="1" i="1" err="1">
                <a:solidFill>
                  <a:srgbClr val="FF0000"/>
                </a:solidFill>
                <a:latin typeface="+mj-lt"/>
              </a:rPr>
              <a:t>visuel</a:t>
            </a:r>
            <a:r>
              <a:rPr lang="en-US" sz="1400" b="1" i="1">
                <a:solidFill>
                  <a:srgbClr val="FF0000"/>
                </a:solidFill>
                <a:effectLst/>
                <a:latin typeface="+mj-lt"/>
              </a:rPr>
              <a:t>! »</a:t>
            </a:r>
          </a:p>
        </p:txBody>
      </p:sp>
    </p:spTree>
    <p:extLst>
      <p:ext uri="{BB962C8B-B14F-4D97-AF65-F5344CB8AC3E}">
        <p14:creationId xmlns:p14="http://schemas.microsoft.com/office/powerpoint/2010/main" val="36016483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566B1-E49E-43B3-0870-0D16E0957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D751491A-0D57-A676-A38F-38217CD71F9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320B7AA3-035C-ABDE-990A-A576D94FD40F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20612" y="2306096"/>
            <a:ext cx="6245264" cy="962594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r>
              <a:rPr lang="fr-CA" sz="4400" b="1">
                <a:solidFill>
                  <a:schemeClr val="accent1"/>
                </a:solidFill>
              </a:rPr>
              <a:t>1.4</a:t>
            </a:r>
            <a:br>
              <a:rPr lang="fr-CA" sz="4400" b="1">
                <a:solidFill>
                  <a:schemeClr val="accent1"/>
                </a:solidFill>
              </a:rPr>
            </a:br>
            <a:r>
              <a:rPr lang="fr-CA" sz="2200" b="1">
                <a:solidFill>
                  <a:schemeClr val="accent1"/>
                </a:solidFill>
              </a:rPr>
              <a:t> </a:t>
            </a:r>
            <a:br>
              <a:rPr lang="fr-CA" sz="4400" b="1">
                <a:solidFill>
                  <a:schemeClr val="accent4"/>
                </a:solidFill>
              </a:rPr>
            </a:br>
            <a:r>
              <a:rPr lang="fr-CA" sz="4400" b="1">
                <a:solidFill>
                  <a:schemeClr val="bg1"/>
                </a:solidFill>
              </a:rPr>
              <a:t>Communiquer à l’aide du numérique </a:t>
            </a:r>
            <a:endParaRPr lang="fr-CA" sz="4400" b="1" spc="10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B5C18065-A8BF-17E0-ADB8-A6F621B9ACEA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73228" y="3832967"/>
            <a:ext cx="6245264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2000">
              <a:solidFill>
                <a:schemeClr val="bg1"/>
              </a:solidFill>
            </a:endParaRP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02E904D5-5CE3-B7DA-2D5A-3D75EBBB467D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20612" y="3629093"/>
            <a:ext cx="8326763" cy="962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fr-FR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L’intention de communication.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Le bon outil.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</a:rPr>
              <a:t>Communiquer et partager efficacement.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endParaRPr lang="fr-CA" sz="2000" dirty="0">
              <a:solidFill>
                <a:schemeClr val="bg1"/>
              </a:solidFill>
            </a:endParaRPr>
          </a:p>
        </p:txBody>
      </p:sp>
      <p:pic>
        <p:nvPicPr>
          <p:cNvPr id="10" name="Image 9" descr="Une image contenant habits, personne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23754F7D-32F6-234F-BC5B-39CFA1C8182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4" t="3852" r="37083"/>
          <a:stretch>
            <a:fillRect/>
          </a:stretch>
        </p:blipFill>
        <p:spPr>
          <a:xfrm>
            <a:off x="6072848" y="833119"/>
            <a:ext cx="3811831" cy="600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864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7126B-6791-138D-D233-2EA44CC61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E5D9C961-A84A-3DCF-80B7-C6812F86039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3A51E7D-65A0-34D6-3B5E-88D645A902D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24DEB1B-D63B-163F-BDD7-D5596E8324B3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72152" y="776800"/>
            <a:ext cx="97688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rgbClr val="C00000"/>
                </a:solidFill>
              </a:rPr>
            </a:br>
            <a:br>
              <a:rPr lang="fr-CA" sz="4000" b="1">
                <a:solidFill>
                  <a:srgbClr val="C00000"/>
                </a:solidFill>
              </a:rPr>
            </a:br>
            <a:r>
              <a:rPr lang="fr-CA" sz="1100" b="1">
                <a:solidFill>
                  <a:srgbClr val="C00000"/>
                </a:solidFill>
              </a:rPr>
              <a:t> </a:t>
            </a:r>
            <a:br>
              <a:rPr lang="fr-CA" sz="4000" b="1">
                <a:solidFill>
                  <a:srgbClr val="C00000"/>
                </a:solidFill>
              </a:rPr>
            </a:br>
            <a:r>
              <a:rPr lang="en-US" sz="3300" b="1" err="1">
                <a:solidFill>
                  <a:schemeClr val="accent1"/>
                </a:solidFill>
              </a:rPr>
              <a:t>Déterminer</a:t>
            </a:r>
            <a:r>
              <a:rPr lang="en-US" sz="3300" b="1">
                <a:solidFill>
                  <a:schemeClr val="accent1"/>
                </a:solidFill>
              </a:rPr>
              <a:t> </a:t>
            </a:r>
            <a:r>
              <a:rPr lang="en-US" sz="3300" b="1" err="1">
                <a:solidFill>
                  <a:schemeClr val="accent1"/>
                </a:solidFill>
              </a:rPr>
              <a:t>l’intention</a:t>
            </a:r>
            <a:r>
              <a:rPr lang="en-US" sz="3300" b="1">
                <a:solidFill>
                  <a:schemeClr val="accent1"/>
                </a:solidFill>
              </a:rPr>
              <a:t> de communication</a:t>
            </a:r>
            <a:endParaRPr lang="fr-CA" sz="3300" b="1" spc="100">
              <a:ln w="19050">
                <a:noFill/>
              </a:ln>
              <a:solidFill>
                <a:schemeClr val="accent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9E886DB-4D34-C392-2648-D8780326685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3120" y="5871653"/>
            <a:ext cx="87571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i="0" u="none" strike="noStrike">
                <a:solidFill>
                  <a:schemeClr val="bg1"/>
                </a:solidFill>
                <a:effectLst/>
                <a:latin typeface="+mj-lt"/>
              </a:rPr>
              <a:t>Source</a:t>
            </a:r>
            <a:r>
              <a:rPr lang="fr-CA" sz="1400">
                <a:solidFill>
                  <a:schemeClr val="bg1"/>
                </a:solidFill>
                <a:latin typeface="+mj-lt"/>
              </a:rPr>
              <a:t> :</a:t>
            </a:r>
            <a:r>
              <a:rPr lang="fr-CA" sz="1400" i="0" u="none" strike="noStrike">
                <a:solidFill>
                  <a:schemeClr val="bg1"/>
                </a:solidFill>
                <a:effectLst/>
                <a:latin typeface="+mj-lt"/>
              </a:rPr>
              <a:t> </a:t>
            </a:r>
            <a:r>
              <a:rPr lang="fr-CA" sz="1400">
                <a:solidFill>
                  <a:schemeClr val="bg1"/>
                </a:solidFill>
                <a:latin typeface="+mj-lt"/>
              </a:rPr>
              <a:t>Cultures &amp; Santé </a:t>
            </a:r>
            <a:r>
              <a:rPr lang="fr-CA" sz="1400" err="1">
                <a:solidFill>
                  <a:schemeClr val="bg1"/>
                </a:solidFill>
                <a:latin typeface="+mj-lt"/>
              </a:rPr>
              <a:t>asbl</a:t>
            </a:r>
            <a:r>
              <a:rPr lang="fr-CA" sz="1400">
                <a:solidFill>
                  <a:schemeClr val="bg1"/>
                </a:solidFill>
                <a:latin typeface="+mj-lt"/>
              </a:rPr>
              <a:t>. (2021, mars). Littératie numérique en santé (Dossier thématique n°16). </a:t>
            </a:r>
            <a:r>
              <a:rPr lang="fr-CA" sz="1400" b="1">
                <a:hlinkClick r:id="rId8"/>
              </a:rPr>
              <a:t>https://www.cultures-sante.be/wp-content/uploads/2023/11/dt-litteratie-numerique-en-sante.pdf</a:t>
            </a:r>
            <a:endParaRPr lang="fr-CA" sz="1400">
              <a:solidFill>
                <a:srgbClr val="00B0F0"/>
              </a:solidFill>
              <a:latin typeface="+mj-lt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459691B-4E2F-572C-4498-68C898184530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196563860"/>
              </p:ext>
            </p:extLst>
          </p:nvPr>
        </p:nvGraphicFramePr>
        <p:xfrm>
          <a:off x="772152" y="1627597"/>
          <a:ext cx="10270191" cy="3200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3397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  <a:gridCol w="3423397">
                  <a:extLst>
                    <a:ext uri="{9D8B030D-6E8A-4147-A177-3AD203B41FA5}">
                      <a16:colId xmlns:a16="http://schemas.microsoft.com/office/drawing/2014/main" val="2473335392"/>
                    </a:ext>
                  </a:extLst>
                </a:gridCol>
                <a:gridCol w="3423397">
                  <a:extLst>
                    <a:ext uri="{9D8B030D-6E8A-4147-A177-3AD203B41FA5}">
                      <a16:colId xmlns:a16="http://schemas.microsoft.com/office/drawing/2014/main" val="44844391"/>
                    </a:ext>
                  </a:extLst>
                </a:gridCol>
              </a:tblGrid>
              <a:tr h="548675">
                <a:tc>
                  <a:txBody>
                    <a:bodyPr/>
                    <a:lstStyle/>
                    <a:p>
                      <a:pPr algn="l"/>
                      <a:r>
                        <a:rPr lang="fr-CA" sz="1600" b="1" dirty="0"/>
                        <a:t>Quoi faire?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/>
                        <a:t>Exemples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Ce qu’en pensent les experts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Cible du message </a:t>
                      </a: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: Se questionner : à qui s’adresse le message?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Enfants, parents, collègues, superviseurs, enseignants, équipe d’éducatrices…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L'identification du destinataire guide la forme et le contenu du message. En santé numérique, bien cibler son message facilite l'accès à l'information et réduit la confusion (Cultures &amp; Santé, 2021).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Objectif</a:t>
                      </a: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 : Quel est le but?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Informer, demander, expliquer, partager, rassurer, annoncer un changement, clarifier une consigne.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La clarté de l’intention améliore la compréhension et réduit les risques d’erreur (Cultures &amp; Santé, 2021).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Canal numérique </a:t>
                      </a: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: Faire le bon choix.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Courriel pour un message formel, SMS/messagerie pour une information rapide, Teams/Zoom pour collaborer, DME pour consigner une information de santé.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Utiliser le bon outil améliore l'efficacité et la confidentialité. Les experts recommandent d'adapter le canal au niveau de sensibilité et d'urgence (ACPM, 2021 ; Cultures &amp; Santé, 2021).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478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63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6155A-0D26-ECCA-BAC8-F61210924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AB6C904-1132-D66D-4926-6C807F4E7C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B7ECC94-3450-F09E-3787-F1F49DAEF0CD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338986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Déterminer l’objet de recherche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1E7BC83-7BCF-42E9-92B4-10407ED294F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258900"/>
            <a:ext cx="9963307" cy="410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dirty="0"/>
              <a:t>C’est le sujet ou la question précise que vous souhaitez explorer à l’aide des outils numériques. Ça peut être en lien direct avec vos travaux, vos défis scolaires ou un besoin du moment.</a:t>
            </a:r>
          </a:p>
          <a:p>
            <a:pPr>
              <a:lnSpc>
                <a:spcPct val="150000"/>
              </a:lnSpc>
            </a:pPr>
            <a:endParaRPr lang="fr-CA" sz="1600" b="1" dirty="0"/>
          </a:p>
          <a:p>
            <a:pPr>
              <a:lnSpc>
                <a:spcPct val="150000"/>
              </a:lnSpc>
            </a:pPr>
            <a:r>
              <a:rPr lang="fr-CA" sz="1600" b="1" dirty="0"/>
              <a:t>Pourquoi est-ce important?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Bien cibler votre recherche, c’est éviter de vous éparpiller et gagner du temps.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Ça permet d’utiliser le numérique pour trouver des réponses pertinentes, fiables et adaptées à vos besoins scolaires.</a:t>
            </a:r>
          </a:p>
          <a:p>
            <a:pPr>
              <a:lnSpc>
                <a:spcPct val="150000"/>
              </a:lnSpc>
            </a:pPr>
            <a:endParaRPr lang="fr-CA" sz="1600" dirty="0"/>
          </a:p>
          <a:p>
            <a:pPr>
              <a:lnSpc>
                <a:spcPct val="150000"/>
              </a:lnSpc>
            </a:pPr>
            <a:r>
              <a:rPr lang="fr-CA" sz="1600" b="1" dirty="0"/>
              <a:t>Astuce collégiale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Commencez toujours par une question (Quoi? Comment? Pourquoi?). Si vous arrivez à expliquer votre besoin en une phrase simple, vous êtes sur la bonne piste.</a:t>
            </a:r>
          </a:p>
        </p:txBody>
      </p:sp>
    </p:spTree>
    <p:extLst>
      <p:ext uri="{BB962C8B-B14F-4D97-AF65-F5344CB8AC3E}">
        <p14:creationId xmlns:p14="http://schemas.microsoft.com/office/powerpoint/2010/main" val="63147347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147A0-6E6F-58B1-7A78-5FE1CD66C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D8CD40ED-2F8D-5246-D12B-508B158D8EB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67689F0-FF57-20AB-F563-1482B7A28E2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6596" y="319497"/>
            <a:ext cx="11774800" cy="5386795"/>
          </a:xfrm>
          <a:prstGeom prst="roundRect">
            <a:avLst>
              <a:gd name="adj" fmla="val 97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ABF81149-FCA3-17D5-FFE7-64513658E97A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72152" y="776800"/>
            <a:ext cx="9768848" cy="60750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rgbClr val="C00000"/>
                </a:solidFill>
              </a:rPr>
            </a:br>
            <a:br>
              <a:rPr lang="fr-CA" sz="4000" b="1">
                <a:solidFill>
                  <a:srgbClr val="C00000"/>
                </a:solidFill>
              </a:rPr>
            </a:br>
            <a:r>
              <a:rPr lang="fr-CA" sz="1100" b="1">
                <a:solidFill>
                  <a:srgbClr val="C00000"/>
                </a:solidFill>
              </a:rPr>
              <a:t> </a:t>
            </a:r>
            <a:br>
              <a:rPr lang="fr-CA" sz="4000" b="1">
                <a:solidFill>
                  <a:srgbClr val="C00000"/>
                </a:solidFill>
              </a:rPr>
            </a:br>
            <a:r>
              <a:rPr lang="en-US" sz="3300" b="1" err="1">
                <a:solidFill>
                  <a:schemeClr val="accent1"/>
                </a:solidFill>
              </a:rPr>
              <a:t>Déterminer</a:t>
            </a:r>
            <a:r>
              <a:rPr lang="en-US" sz="3300" b="1">
                <a:solidFill>
                  <a:schemeClr val="accent1"/>
                </a:solidFill>
              </a:rPr>
              <a:t> </a:t>
            </a:r>
            <a:r>
              <a:rPr lang="en-US" sz="3300" b="1" err="1">
                <a:solidFill>
                  <a:schemeClr val="accent1"/>
                </a:solidFill>
              </a:rPr>
              <a:t>l’intention</a:t>
            </a:r>
            <a:r>
              <a:rPr lang="en-US" sz="3300" b="1">
                <a:solidFill>
                  <a:schemeClr val="accent1"/>
                </a:solidFill>
              </a:rPr>
              <a:t> de communication</a:t>
            </a:r>
            <a:endParaRPr lang="fr-CA" sz="3300" b="1" spc="100">
              <a:ln w="19050">
                <a:noFill/>
              </a:ln>
              <a:solidFill>
                <a:schemeClr val="accent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2514FCD-0A96-BEFD-1211-6FE098AFA0B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3120" y="5871653"/>
            <a:ext cx="87571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i="0" u="none" strike="noStrike">
                <a:solidFill>
                  <a:schemeClr val="bg1"/>
                </a:solidFill>
                <a:effectLst/>
                <a:latin typeface="+mj-lt"/>
              </a:rPr>
              <a:t>Source</a:t>
            </a:r>
            <a:r>
              <a:rPr lang="fr-CA" sz="1400">
                <a:solidFill>
                  <a:schemeClr val="bg1"/>
                </a:solidFill>
                <a:latin typeface="+mj-lt"/>
              </a:rPr>
              <a:t> :</a:t>
            </a:r>
            <a:r>
              <a:rPr lang="fr-CA" sz="1400" i="0" u="none" strike="noStrike">
                <a:solidFill>
                  <a:schemeClr val="bg1"/>
                </a:solidFill>
                <a:effectLst/>
                <a:latin typeface="+mj-lt"/>
              </a:rPr>
              <a:t> </a:t>
            </a:r>
            <a:r>
              <a:rPr lang="fr-CA" sz="1400">
                <a:solidFill>
                  <a:schemeClr val="bg1"/>
                </a:solidFill>
                <a:latin typeface="+mj-lt"/>
              </a:rPr>
              <a:t>Cultures &amp; Santé </a:t>
            </a:r>
            <a:r>
              <a:rPr lang="fr-CA" sz="1400" err="1">
                <a:solidFill>
                  <a:schemeClr val="bg1"/>
                </a:solidFill>
                <a:latin typeface="+mj-lt"/>
              </a:rPr>
              <a:t>asbl</a:t>
            </a:r>
            <a:r>
              <a:rPr lang="fr-CA" sz="1400">
                <a:solidFill>
                  <a:schemeClr val="bg1"/>
                </a:solidFill>
                <a:latin typeface="+mj-lt"/>
              </a:rPr>
              <a:t>. (2021, mars). Littératie numérique en santé (Dossier thématique n°16). </a:t>
            </a:r>
            <a:r>
              <a:rPr lang="fr-CA" sz="1400" b="1">
                <a:hlinkClick r:id="rId8"/>
              </a:rPr>
              <a:t>https://www.cultures-sante.be/wp-content/uploads/2023/11/dt-litteratie-numerique-en-sante.pdf</a:t>
            </a:r>
            <a:endParaRPr lang="fr-CA" sz="1400">
              <a:solidFill>
                <a:srgbClr val="00B0F0"/>
              </a:solidFill>
              <a:latin typeface="+mj-lt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E4E2020D-8192-EF8D-8078-AD12C8DF6A37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912940222"/>
              </p:ext>
            </p:extLst>
          </p:nvPr>
        </p:nvGraphicFramePr>
        <p:xfrm>
          <a:off x="772152" y="1627597"/>
          <a:ext cx="10270191" cy="3182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3397">
                  <a:extLst>
                    <a:ext uri="{9D8B030D-6E8A-4147-A177-3AD203B41FA5}">
                      <a16:colId xmlns:a16="http://schemas.microsoft.com/office/drawing/2014/main" val="755717429"/>
                    </a:ext>
                  </a:extLst>
                </a:gridCol>
                <a:gridCol w="3423397">
                  <a:extLst>
                    <a:ext uri="{9D8B030D-6E8A-4147-A177-3AD203B41FA5}">
                      <a16:colId xmlns:a16="http://schemas.microsoft.com/office/drawing/2014/main" val="2473335392"/>
                    </a:ext>
                  </a:extLst>
                </a:gridCol>
                <a:gridCol w="3423397">
                  <a:extLst>
                    <a:ext uri="{9D8B030D-6E8A-4147-A177-3AD203B41FA5}">
                      <a16:colId xmlns:a16="http://schemas.microsoft.com/office/drawing/2014/main" val="44844391"/>
                    </a:ext>
                  </a:extLst>
                </a:gridCol>
              </a:tblGrid>
              <a:tr h="530387">
                <a:tc>
                  <a:txBody>
                    <a:bodyPr/>
                    <a:lstStyle/>
                    <a:p>
                      <a:pPr algn="l"/>
                      <a:r>
                        <a:rPr lang="fr-CA" sz="1600" b="1" dirty="0"/>
                        <a:t>Quoi faire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/>
                        <a:t>Exemples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Ce qu’en pensent les experts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643904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Langage adapté</a:t>
                      </a: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 : adapter le langage et le niveau de détail.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Enfants, parents, collègues, superviseurs, enseignants, équipe d’éducatrices…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L’adaptation du langage augmente la compréhension, surtout chez des publics ayant une faible littératie numérique. La bienveillance et la pédagogie sont centrales (Cultures &amp; Santé, 2021).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95736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Vérification</a:t>
                      </a: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 : vérifier la compréhension et le retour du message.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Poser une question complémentaire, demander une confirmation, reformuler si nécessaire.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Les retours permettent d’ajuster l’information et de prévenir les malentendus, notamment avec les nouvelles technologies (Cultures &amp; Santé, 2021).</a:t>
                      </a:r>
                      <a:endParaRPr kumimoji="0" lang="fr-CA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1497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Confidentialité</a:t>
                      </a: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 : respecter la confidentialité et l’éthique.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Ne pas divulguer d’information sensible sur des outils non sécurisés, suivre les consignes de partage de données.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71717"/>
                          </a:solidFill>
                          <a:effectLst/>
                          <a:uLnTx/>
                          <a:uFillTx/>
                        </a:rPr>
                        <a:t>Les experts insistent sur l’application des bonnes pratiques et des règles de confidentialité numérique.</a:t>
                      </a:r>
                      <a:endParaRPr kumimoji="0" lang="fr-CA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71717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478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350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FF320-3829-1458-E59B-0DFEABEEE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AAC3D0C5-51C9-F935-1CDC-EA7A725DB6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5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431941D0-E9DC-2918-A63C-F4BD29E47AE6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297742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Choisir les bons outils de communication numérique 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4B58711-DA63-B15F-BA24-E0959EAEE0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1483" y="1844299"/>
            <a:ext cx="5508676" cy="300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Pourquoi est-ce important?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Les bons outils facilitent la collaboration avec les collègues, la communication avec les parents et l’accès à des ressources pour les enfants.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 Un outil bien choisi sera en phase avec la situation : rapidité, sécurité, audience (par exemple : la protection des renseignements personnels sur les enfants).</a:t>
            </a:r>
          </a:p>
        </p:txBody>
      </p:sp>
      <p:pic>
        <p:nvPicPr>
          <p:cNvPr id="5" name="Image 4" descr="Une image contenant personne, Visage humain, habits, sourire&#10;&#10;Le contenu généré par l’IA peut être incorrect.">
            <a:extLst>
              <a:ext uri="{FF2B5EF4-FFF2-40B4-BE49-F238E27FC236}">
                <a16:creationId xmlns:a16="http://schemas.microsoft.com/office/drawing/2014/main" id="{EF9A32EA-F28B-161B-CA52-5A9A28CB46D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20" t="1650" b="4761"/>
          <a:stretch>
            <a:fillRect/>
          </a:stretch>
        </p:blipFill>
        <p:spPr>
          <a:xfrm>
            <a:off x="6270159" y="1296519"/>
            <a:ext cx="4418445" cy="439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216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D66E4-0EF0-6510-24B9-1661690BB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94C31164-4E9A-9E7E-6BF0-A9345B78B51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375EB92E-A468-E80B-4D49-A591B319CCC2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297742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Choisir les bons outils de communication numérique 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DD304A0-A550-5D4A-E225-C9F87D7F464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16429" y="1511134"/>
            <a:ext cx="8958507" cy="3369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Adaptation à la situation : quelques exemples concrets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Communiquer avec une personne enseignante : voir le plan de cours.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Poser des questions simples au  groupe : publication sur </a:t>
            </a:r>
            <a:r>
              <a:rPr lang="fr-CA" sz="1600" i="1" dirty="0"/>
              <a:t>Teams.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Poser des questions personnelles : clavardage sur </a:t>
            </a:r>
            <a:r>
              <a:rPr lang="fr-CA" sz="1600" i="1" dirty="0"/>
              <a:t>Teams.</a:t>
            </a:r>
            <a:endParaRPr lang="fr-CA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Collaborer avec son équipe de travail : clavardage de groupe sur </a:t>
            </a:r>
            <a:r>
              <a:rPr lang="fr-CA" sz="1600" i="1" dirty="0"/>
              <a:t>Teams.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Travailler sur des documents collaboratifs (</a:t>
            </a:r>
            <a:r>
              <a:rPr lang="fr-CA" sz="1600" i="1" dirty="0"/>
              <a:t>Google Docs, Office 365, Teams</a:t>
            </a:r>
            <a:r>
              <a:rPr lang="fr-CA" sz="1600" dirty="0"/>
              <a:t>) pour une collaboration  de plusieurs à un projet, pour partager des idées et centraliser les notes.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Communiquer avec un service du cégep (ex. : bibliothèque, services aux étudiants, informatique) : courriel institutionnel.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721275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C79D5-C252-1830-3912-7D6E9BFB0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BD15168-A57E-29F5-4FA1-678BD28D5C8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B5D6545-80BD-4BF0-CBD2-67C1631AB99A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297742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Communiquer efficacement l’information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BA01E61-5007-360F-5E6C-72FAAA6655E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1" y="1364830"/>
            <a:ext cx="10700865" cy="3369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Effet de la communication claire et structurée : </a:t>
            </a:r>
          </a:p>
          <a:p>
            <a:pPr fontAlgn="base">
              <a:lnSpc>
                <a:spcPct val="150000"/>
              </a:lnSpc>
            </a:pPr>
            <a:r>
              <a:rPr lang="fr-CA" sz="1600" dirty="0"/>
              <a:t>Diminution des malentendus, gain de temps, confiance accrue dans l’équipe.​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Stratégies recommandées 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Utiliser des phrases courtes et un vocabulaire adapté au destinataire.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Aller à l’essentiel, éviter les informations inutiles.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Reformuler au besoin, illustrer avec des exemples ou des éléments visuels.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Veiller à la bienveillance, particulièrement à l’écrit (où l’empathie et la gentillesse sont plus difficiles à communiquer).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Vérifier la compréhension.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8746715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8AC3A-F104-916E-5F44-D42DF1233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77744FBA-F3C0-415B-99EB-C7CABAE6E7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9EE9BAF9-9760-7E86-A146-5C78096D7968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10297742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Partager efficacement du contenu numérique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CC7E558-9BA1-389C-4961-8FB38D85C12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1" y="1364830"/>
            <a:ext cx="7724149" cy="4109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fr-CA" sz="1600" b="1" dirty="0"/>
              <a:t>Pièges à éviter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S’assurer que le format de fichier est accessible à tous (PDF, liens, captures d’écran explicites).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Respecter la confidentialité : ne transmettre que les informations nécessaires, flouter ou masquer les données sensibles quand c’est requis.​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S’informer sur les politiques de partage dans l’établissement (réglementation, consentement implicite/explicite).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Utiliser des plateformes sécurisées et recommandées par le cégep.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Bonnes pratiques </a:t>
            </a:r>
          </a:p>
          <a:p>
            <a:pPr>
              <a:lnSpc>
                <a:spcPct val="150000"/>
              </a:lnSpc>
            </a:pPr>
            <a:r>
              <a:rPr lang="fr-CA" sz="1600" dirty="0"/>
              <a:t>Nommer clairement les dossiers/fichiers, organiser les partages, documenter l’historique (qui a accès à quoi et pourquoi).</a:t>
            </a:r>
            <a:endParaRPr lang="en-US" sz="1600" dirty="0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7CD78DD8-E8D2-8DE0-A3C6-1A46F65E6B0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726407" y="1618897"/>
            <a:ext cx="2851793" cy="1506507"/>
          </a:xfrm>
          <a:prstGeom prst="roundRect">
            <a:avLst/>
          </a:prstGeom>
          <a:solidFill>
            <a:schemeClr val="bg1">
              <a:alpha val="86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ln w="28575">
                <a:solidFill>
                  <a:srgbClr val="C00000"/>
                </a:solidFill>
              </a:ln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E0D6862-9597-CFC1-B8DA-411904C7F4E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872630" y="1697478"/>
            <a:ext cx="2705571" cy="1349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base">
              <a:lnSpc>
                <a:spcPts val="2025"/>
              </a:lnSpc>
              <a:buNone/>
            </a:pPr>
            <a:r>
              <a:rPr lang="fr-CA" sz="1400" b="1" i="0" u="none" strike="noStrike" dirty="0">
                <a:effectLst/>
                <a:latin typeface="+mj-lt"/>
              </a:rPr>
              <a:t>POUR S’EXERCER</a:t>
            </a:r>
            <a:r>
              <a:rPr lang="en-US" sz="1400" b="0" i="0" dirty="0">
                <a:effectLst/>
                <a:latin typeface="+mj-lt"/>
              </a:rPr>
              <a:t>​</a:t>
            </a:r>
          </a:p>
          <a:p>
            <a:pPr rtl="0" fontAlgn="base">
              <a:lnSpc>
                <a:spcPts val="2025"/>
              </a:lnSpc>
            </a:pPr>
            <a:r>
              <a:rPr lang="fr-CA" sz="1400" b="1" i="0" u="none" strike="noStrike" dirty="0">
                <a:effectLst/>
                <a:latin typeface="+mj-lt"/>
              </a:rPr>
              <a:t>Activité d’apprentissage :</a:t>
            </a:r>
          </a:p>
          <a:p>
            <a:pPr rtl="0" fontAlgn="base">
              <a:lnSpc>
                <a:spcPts val="2025"/>
              </a:lnSpc>
            </a:pPr>
            <a:r>
              <a:rPr lang="fr-CA" sz="1400" b="1" i="1" dirty="0">
                <a:solidFill>
                  <a:srgbClr val="FF0000"/>
                </a:solidFill>
                <a:latin typeface="+mj-lt"/>
              </a:rPr>
              <a:t>« Jeu d'associations : communication numérique </a:t>
            </a:r>
            <a:r>
              <a:rPr lang="fr-CA" sz="1400" b="1" i="1">
                <a:solidFill>
                  <a:srgbClr val="FF0000"/>
                </a:solidFill>
                <a:latin typeface="+mj-lt"/>
              </a:rPr>
              <a:t>en TÉE </a:t>
            </a:r>
            <a:r>
              <a:rPr lang="fr-CA" sz="1400" b="1" i="1" dirty="0">
                <a:solidFill>
                  <a:srgbClr val="FF0000"/>
                </a:solidFill>
                <a:latin typeface="+mj-lt"/>
              </a:rPr>
              <a:t>»</a:t>
            </a:r>
            <a:endParaRPr lang="en-US" sz="1400" b="1" i="1" dirty="0">
              <a:solidFill>
                <a:srgbClr val="FF0000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971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A31F5-FA0A-5B75-CB6F-02A6BC0D0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5E23D83A-7B05-3535-912F-756F9788DF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726"/>
            <a:ext cx="12192000" cy="6943725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4258A282-134D-0950-5A9D-2543267F2260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7804426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CA" sz="3300" b="1">
                <a:solidFill>
                  <a:schemeClr val="accent1"/>
                </a:solidFill>
              </a:rPr>
              <a:t>Exemples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02B420A-D918-4252-7563-306E145A6AD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399504"/>
            <a:ext cx="10695948" cy="373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 dirty="0"/>
              <a:t>En lien avec votre réussite scolaire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« Comment éviter le plagiat dans vos travaux? 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« Quels sont les meilleurs trucs pour réussir vos examens au cégep? 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« Comment organiser vos notes de cours avec OneNote? »</a:t>
            </a:r>
          </a:p>
          <a:p>
            <a:pPr>
              <a:lnSpc>
                <a:spcPct val="150000"/>
              </a:lnSpc>
            </a:pPr>
            <a:r>
              <a:rPr lang="fr-CA" sz="1600" b="1" dirty="0"/>
              <a:t>En lien avec votre programme d’étude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Quelles sont les stratégies pour faciliter l’intégration d’un enfant nouvellement arrivé au CPE?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Comment prévenir les épisodes de morsures chez les tout-petits en milieu de garde?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Quels documents officiels devez-vous consulter pour respecter la sécurité et l’hygiène dans un service de garde?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sz="1600" dirty="0"/>
              <a:t>Comment collaborer efficacement avec les parents via des outils numériques?</a:t>
            </a:r>
            <a:endParaRPr lang="fr-FR" altLang="fr-FR" sz="1600" dirty="0"/>
          </a:p>
        </p:txBody>
      </p:sp>
    </p:spTree>
    <p:extLst>
      <p:ext uri="{BB962C8B-B14F-4D97-AF65-F5344CB8AC3E}">
        <p14:creationId xmlns:p14="http://schemas.microsoft.com/office/powerpoint/2010/main" val="1297181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3F71B-83DF-DCC7-E403-2B900C087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noir, gris, tissu&#10;&#10;Le contenu généré par l’IA peut être incorrect.">
            <a:extLst>
              <a:ext uri="{FF2B5EF4-FFF2-40B4-BE49-F238E27FC236}">
                <a16:creationId xmlns:a16="http://schemas.microsoft.com/office/drawing/2014/main" id="{0DF8E5C7-5D16-5999-8265-5609B31A982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658"/>
            <a:ext cx="12192000" cy="6936658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E30A6E7C-1412-3041-DA41-B205417F0F45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30237" y="2138616"/>
            <a:ext cx="6245264" cy="962594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6"/>
                </a:solidFill>
              </a:rPr>
            </a:br>
            <a:r>
              <a:rPr lang="fr-CA" sz="4400" b="1">
                <a:solidFill>
                  <a:schemeClr val="accent1"/>
                </a:solidFill>
              </a:rPr>
              <a:t>1.2</a:t>
            </a:r>
            <a:br>
              <a:rPr lang="fr-CA" sz="4400" b="1">
                <a:solidFill>
                  <a:schemeClr val="accent1"/>
                </a:solidFill>
              </a:rPr>
            </a:br>
            <a:r>
              <a:rPr lang="fr-CA" sz="2200" b="1">
                <a:solidFill>
                  <a:schemeClr val="accent1"/>
                </a:solidFill>
              </a:rPr>
              <a:t> </a:t>
            </a:r>
            <a:br>
              <a:rPr lang="fr-CA" sz="4400" b="1">
                <a:solidFill>
                  <a:schemeClr val="accent4"/>
                </a:solidFill>
              </a:rPr>
            </a:br>
            <a:r>
              <a:rPr lang="fr-CA" sz="4400" b="1">
                <a:solidFill>
                  <a:schemeClr val="bg1"/>
                </a:solidFill>
              </a:rPr>
              <a:t>Traiter de l’information à l’aide du numérique</a:t>
            </a:r>
            <a:endParaRPr lang="fr-CA" sz="4400" b="1" spc="10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20" name="Sous-titre 2">
            <a:extLst>
              <a:ext uri="{FF2B5EF4-FFF2-40B4-BE49-F238E27FC236}">
                <a16:creationId xmlns:a16="http://schemas.microsoft.com/office/drawing/2014/main" id="{983C22A7-D5A6-948B-EA28-A949AEC207C0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73228" y="3832967"/>
            <a:ext cx="6245264" cy="962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2000">
              <a:solidFill>
                <a:schemeClr val="bg1"/>
              </a:solidFill>
            </a:endParaRPr>
          </a:p>
        </p:txBody>
      </p:sp>
      <p:sp>
        <p:nvSpPr>
          <p:cNvPr id="2" name="Sous-titre 2">
            <a:extLst>
              <a:ext uri="{FF2B5EF4-FFF2-40B4-BE49-F238E27FC236}">
                <a16:creationId xmlns:a16="http://schemas.microsoft.com/office/drawing/2014/main" id="{F3C81857-BC7C-552B-6127-42998FE94948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30237" y="3535714"/>
            <a:ext cx="8326763" cy="962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fr-FR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  <a:ea typeface="+mn-lt"/>
                <a:cs typeface="+mn-lt"/>
              </a:rPr>
              <a:t>OneDrive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  <a:ea typeface="+mn-lt"/>
                <a:cs typeface="+mn-lt"/>
              </a:rPr>
              <a:t>Teams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fr-CA" sz="2000" dirty="0">
                <a:solidFill>
                  <a:schemeClr val="bg1"/>
                </a:solidFill>
                <a:ea typeface="+mn-lt"/>
                <a:cs typeface="+mn-lt"/>
              </a:rPr>
              <a:t>La recherche documentaire</a:t>
            </a:r>
            <a:endParaRPr lang="fr-CA" sz="2000" dirty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endParaRPr lang="fr-CA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305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9EF3D-FFED-C0F8-6478-098525727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noir et blanc&#10;&#10;Le contenu généré par l’IA peut être incorrect.">
            <a:extLst>
              <a:ext uri="{FF2B5EF4-FFF2-40B4-BE49-F238E27FC236}">
                <a16:creationId xmlns:a16="http://schemas.microsoft.com/office/drawing/2014/main" id="{E6F0B060-DF2B-36D2-9C1C-B97E0322D44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4C45C8BC-41F6-7B83-4BB9-1E23D2B30F5F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4052" y="738700"/>
            <a:ext cx="9334180" cy="557612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br>
              <a:rPr lang="fr-CA" sz="4000" b="1">
                <a:solidFill>
                  <a:schemeClr val="accent4"/>
                </a:solidFill>
              </a:rPr>
            </a:br>
            <a:r>
              <a:rPr lang="fr-FR" sz="3300" b="1">
                <a:solidFill>
                  <a:schemeClr val="accent1"/>
                </a:solidFill>
              </a:rPr>
              <a:t>Traiter de l’information à l’aide du numérique</a:t>
            </a:r>
            <a:endParaRPr lang="fr-CA" sz="3300" b="1" spc="100">
              <a:ln w="19050">
                <a:noFill/>
              </a:ln>
              <a:solidFill>
                <a:schemeClr val="accent4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F2551C-29D5-F5B9-FEA6-0969B1F2F56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4052" y="1397670"/>
            <a:ext cx="4983354" cy="336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A" sz="1600" b="1"/>
              <a:t>C’est quoi traiter de l’information?</a:t>
            </a:r>
          </a:p>
          <a:p>
            <a:pPr>
              <a:lnSpc>
                <a:spcPct val="150000"/>
              </a:lnSpc>
            </a:pPr>
            <a:r>
              <a:rPr lang="fr-CA" sz="1600"/>
              <a:t>C’est analyser, trier, organiser et conserver l’information trouvée afin qu’elle soit utile et facile à retrouver pour vos travaux et interventions.</a:t>
            </a:r>
            <a:endParaRPr lang="fr-CA" sz="1600" b="1"/>
          </a:p>
          <a:p>
            <a:pPr>
              <a:lnSpc>
                <a:spcPct val="150000"/>
              </a:lnSpc>
            </a:pPr>
            <a:r>
              <a:rPr lang="fr-CA" sz="1600" b="1"/>
              <a:t>Astuce :</a:t>
            </a:r>
          </a:p>
          <a:p>
            <a:pPr>
              <a:lnSpc>
                <a:spcPct val="150000"/>
              </a:lnSpc>
            </a:pPr>
            <a:r>
              <a:rPr lang="fr-CA" sz="1600"/>
              <a:t>Plus vous organisez l’information dès le départ, plus vous gagnez du temps lors de vos travaux ou de vos stages.</a:t>
            </a:r>
          </a:p>
        </p:txBody>
      </p:sp>
      <p:pic>
        <p:nvPicPr>
          <p:cNvPr id="5" name="Image 4" descr="Une image contenant habits, personne, Visage humain, ordinateur portable&#10;&#10;Le contenu généré par l’IA peut être incorrect.">
            <a:extLst>
              <a:ext uri="{FF2B5EF4-FFF2-40B4-BE49-F238E27FC236}">
                <a16:creationId xmlns:a16="http://schemas.microsoft.com/office/drawing/2014/main" id="{9C4B38C5-20B0-2B8F-02B3-0EA243304B2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2" r="42132" b="8071"/>
          <a:stretch>
            <a:fillRect/>
          </a:stretch>
        </p:blipFill>
        <p:spPr>
          <a:xfrm flipH="1">
            <a:off x="5572154" y="658368"/>
            <a:ext cx="6260697" cy="503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16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Thème Office">
  <a:themeElements>
    <a:clrScheme name="FAD TEE">
      <a:dk1>
        <a:srgbClr val="171717"/>
      </a:dk1>
      <a:lt1>
        <a:sysClr val="window" lastClr="FFFFFF"/>
      </a:lt1>
      <a:dk2>
        <a:srgbClr val="3F3F3F"/>
      </a:dk2>
      <a:lt2>
        <a:srgbClr val="E8E8E8"/>
      </a:lt2>
      <a:accent1>
        <a:srgbClr val="DB3336"/>
      </a:accent1>
      <a:accent2>
        <a:srgbClr val="690B0C"/>
      </a:accent2>
      <a:accent3>
        <a:srgbClr val="FCAF23"/>
      </a:accent3>
      <a:accent4>
        <a:srgbClr val="076EA8"/>
      </a:accent4>
      <a:accent5>
        <a:srgbClr val="DB3336"/>
      </a:accent5>
      <a:accent6>
        <a:srgbClr val="690B0C"/>
      </a:accent6>
      <a:hlink>
        <a:srgbClr val="23AEFC"/>
      </a:hlink>
      <a:folHlink>
        <a:srgbClr val="23AEFC"/>
      </a:folHlink>
    </a:clrScheme>
    <a:fontScheme name="Personnalisé 5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a6b2ed-c556-49a6-9815-17d7dc327be3">
      <Terms xmlns="http://schemas.microsoft.com/office/infopath/2007/PartnerControls"/>
    </lcf76f155ced4ddcb4097134ff3c332f>
    <TaxCatchAll xmlns="474a490b-2d0f-4a87-965b-a60c0abea15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0570558D6DDD43B5E991F0505CFA4B" ma:contentTypeVersion="13" ma:contentTypeDescription="Crée un document." ma:contentTypeScope="" ma:versionID="8e269be56a574b2c39ae7314983b1069">
  <xsd:schema xmlns:xsd="http://www.w3.org/2001/XMLSchema" xmlns:xs="http://www.w3.org/2001/XMLSchema" xmlns:p="http://schemas.microsoft.com/office/2006/metadata/properties" xmlns:ns2="9fa6b2ed-c556-49a6-9815-17d7dc327be3" xmlns:ns3="474a490b-2d0f-4a87-965b-a60c0abea157" targetNamespace="http://schemas.microsoft.com/office/2006/metadata/properties" ma:root="true" ma:fieldsID="3dd67bc33aae9649041eee646ee2f7d7" ns2:_="" ns3:_="">
    <xsd:import namespace="9fa6b2ed-c556-49a6-9815-17d7dc327be3"/>
    <xsd:import namespace="474a490b-2d0f-4a87-965b-a60c0abea1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a6b2ed-c556-49a6-9815-17d7dc327b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04156b35-7e5e-4603-8162-3c027622b9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4a490b-2d0f-4a87-965b-a60c0abea157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772243c6-a518-417c-923a-d04f344147f5}" ma:internalName="TaxCatchAll" ma:showField="CatchAllData" ma:web="474a490b-2d0f-4a87-965b-a60c0abea15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9C835E-7169-44AC-B67B-F416D6DDC16A}">
  <ds:schemaRefs>
    <ds:schemaRef ds:uri="http://schemas.microsoft.com/office/2006/documentManagement/types"/>
    <ds:schemaRef ds:uri="d5fc17b7-5162-4436-8561-9e120948f30a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91147d32-64c0-4bed-a901-dff88aecd52f"/>
    <ds:schemaRef ds:uri="http://purl.org/dc/dcmitype/"/>
    <ds:schemaRef ds:uri="http://purl.org/dc/terms/"/>
    <ds:schemaRef ds:uri="1db46746-4a49-4b26-ac44-92e91f8be51f"/>
    <ds:schemaRef ds:uri="7aa57037-ac31-4b49-a37c-7c1c483d06e5"/>
  </ds:schemaRefs>
</ds:datastoreItem>
</file>

<file path=customXml/itemProps2.xml><?xml version="1.0" encoding="utf-8"?>
<ds:datastoreItem xmlns:ds="http://schemas.openxmlformats.org/officeDocument/2006/customXml" ds:itemID="{16ECBEC8-D79E-4A49-ADE4-DF5E362F480E}"/>
</file>

<file path=customXml/itemProps3.xml><?xml version="1.0" encoding="utf-8"?>
<ds:datastoreItem xmlns:ds="http://schemas.openxmlformats.org/officeDocument/2006/customXml" ds:itemID="{23AA5EF4-D497-4651-90A0-EF236E8981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5594</Words>
  <Application>Microsoft Office PowerPoint</Application>
  <PresentationFormat>Widescreen</PresentationFormat>
  <Paragraphs>472</Paragraphs>
  <Slides>64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Thème Office</vt:lpstr>
      <vt:lpstr>Outils de réussite en enseignement supérieur </vt:lpstr>
      <vt:lpstr>Exploiter le numérique</vt:lpstr>
      <vt:lpstr>Exploiter le numérique</vt:lpstr>
      <vt:lpstr> 1.1.   Rechercher des informations à l’aide du numérique  </vt:lpstr>
      <vt:lpstr> Départ vers la réussite… en mode numérique!</vt:lpstr>
      <vt:lpstr> Déterminer l’objet de recherche</vt:lpstr>
      <vt:lpstr> Exemples</vt:lpstr>
      <vt:lpstr> 1.2   Traiter de l’information à l’aide du numérique</vt:lpstr>
      <vt:lpstr> Traiter de l’information à l’aide du numérique</vt:lpstr>
      <vt:lpstr> OneDrive : Ton coffre-fort numérique étudiant</vt:lpstr>
      <vt:lpstr> OneDrive : Ton coffre-fort numérique étudiant (suite)</vt:lpstr>
      <vt:lpstr> Procédure pour bien titrer un fichier scolaire</vt:lpstr>
      <vt:lpstr> Collaborer et partager avec OneDrive</vt:lpstr>
      <vt:lpstr> Collaborer et partager avec OneDrive</vt:lpstr>
      <vt:lpstr> Teams : ton espace central pour jaser, partager et travailler en équipe</vt:lpstr>
      <vt:lpstr>    Exemples d’utilisation de Teams</vt:lpstr>
      <vt:lpstr> Démonstration des principales fonctions</vt:lpstr>
      <vt:lpstr>    La recherche documentaire avec l’IA générative</vt:lpstr>
      <vt:lpstr>  La recherche avec l’IA Générative</vt:lpstr>
      <vt:lpstr> 1.3   Produire du contenu numérique</vt:lpstr>
      <vt:lpstr> Construire du contenu numérique</vt:lpstr>
      <vt:lpstr> En quoi le contenu numérique peut-il être utile pour vous?</vt:lpstr>
      <vt:lpstr> Exemples typiques en TÉE</vt:lpstr>
      <vt:lpstr>  « Word », c’est…</vt:lpstr>
      <vt:lpstr> Ajouter des images</vt:lpstr>
      <vt:lpstr> Microsoft Word</vt:lpstr>
      <vt:lpstr> Microsoft Word</vt:lpstr>
      <vt:lpstr> Paginer son document</vt:lpstr>
      <vt:lpstr> Microsoft Word</vt:lpstr>
      <vt:lpstr> Table des matières</vt:lpstr>
      <vt:lpstr> Microsoft Word</vt:lpstr>
      <vt:lpstr> Microsoft Word</vt:lpstr>
      <vt:lpstr> Transformer en PDF</vt:lpstr>
      <vt:lpstr> Microsoft Word</vt:lpstr>
      <vt:lpstr> Insérer un saut de page</vt:lpstr>
      <vt:lpstr> Les habiletés clés</vt:lpstr>
      <vt:lpstr> Maintenant… on s’améliore avec Word!</vt:lpstr>
      <vt:lpstr>PowerPoint pour des présentations qui épatent vos profs!</vt:lpstr>
      <vt:lpstr>    Pourquoi un logiciel de type PowerPoint?</vt:lpstr>
      <vt:lpstr> Astuce #1</vt:lpstr>
      <vt:lpstr> Astuce #2</vt:lpstr>
      <vt:lpstr>    Astuce #3</vt:lpstr>
      <vt:lpstr> Astuce #4</vt:lpstr>
      <vt:lpstr> Astuce #5</vt:lpstr>
      <vt:lpstr> Astuce #5 (suite)</vt:lpstr>
      <vt:lpstr> Et si on vous demande de créer une vidéo…</vt:lpstr>
      <vt:lpstr> Utiliser un modèle et l’enregistrer</vt:lpstr>
      <vt:lpstr> Utiliser un modèle et l’enregistrer (suite)</vt:lpstr>
      <vt:lpstr> Créer un enregistrement</vt:lpstr>
      <vt:lpstr>  Démonstration</vt:lpstr>
      <vt:lpstr> Partager sa présentation Power Point avec ses collègues</vt:lpstr>
      <vt:lpstr> Maintenant… on s’améliore avec PowerPoint!</vt:lpstr>
      <vt:lpstr> Canva : un outil visuel pour les éducatrices</vt:lpstr>
      <vt:lpstr>    Canva : pourquoi l’utiliser dans mon travail comme éducatrice?</vt:lpstr>
      <vt:lpstr> Premiers pas avec Canva : sélection de modèles</vt:lpstr>
      <vt:lpstr>Premiers pas avec Canva : espace de création</vt:lpstr>
      <vt:lpstr>Premiers pas avec Canva : partage</vt:lpstr>
      <vt:lpstr> 1.4   Communiquer à l’aide du numérique </vt:lpstr>
      <vt:lpstr>    Déterminer l’intention de communication</vt:lpstr>
      <vt:lpstr>    Déterminer l’intention de communication</vt:lpstr>
      <vt:lpstr> Choisir les bons outils de communication numérique </vt:lpstr>
      <vt:lpstr> Choisir les bons outils de communication numérique </vt:lpstr>
      <vt:lpstr> Communiquer efficacement l’information</vt:lpstr>
      <vt:lpstr> Partager efficacement du contenu numérique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Josee Desroches</dc:creator>
  <cp:lastModifiedBy>Janie Madgin</cp:lastModifiedBy>
  <cp:revision>5</cp:revision>
  <dcterms:created xsi:type="dcterms:W3CDTF">2025-06-16T19:41:45Z</dcterms:created>
  <dcterms:modified xsi:type="dcterms:W3CDTF">2026-06-08T15:54:57Z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0x0101008C0570558D6DDD43B5E991F0505CFA4B</vt:lpwstr>
  </property>
  <property fmtid="{D5CDD505-2E9C-101B-9397-08002B2CF9AE}" pid="3" name="MediaServiceImageTags">
    <vt:lpwstr/>
  </property>
  <property fmtid="{D5CDD505-2E9C-101B-9397-08002B2CF9AE}" pid="4" name="Order">
    <vt:lpwstr>38900.0000000000</vt:lpwstr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