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1.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2.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1"/>
  </p:notesMasterIdLst>
  <p:sldIdLst>
    <p:sldId id="314" r:id="rId5"/>
    <p:sldId id="288" r:id="rId6"/>
    <p:sldId id="742" r:id="rId7"/>
    <p:sldId id="264" r:id="rId8"/>
    <p:sldId id="738" r:id="rId9"/>
    <p:sldId id="748" r:id="rId10"/>
    <p:sldId id="749" r:id="rId11"/>
    <p:sldId id="751" r:id="rId12"/>
    <p:sldId id="752" r:id="rId13"/>
    <p:sldId id="758" r:id="rId14"/>
    <p:sldId id="759" r:id="rId15"/>
    <p:sldId id="760" r:id="rId16"/>
    <p:sldId id="761" r:id="rId17"/>
    <p:sldId id="763" r:id="rId18"/>
    <p:sldId id="765" r:id="rId19"/>
    <p:sldId id="766" r:id="rId20"/>
    <p:sldId id="767" r:id="rId21"/>
    <p:sldId id="768" r:id="rId22"/>
    <p:sldId id="769" r:id="rId23"/>
    <p:sldId id="771" r:id="rId24"/>
    <p:sldId id="770" r:id="rId25"/>
    <p:sldId id="772" r:id="rId26"/>
    <p:sldId id="773" r:id="rId27"/>
    <p:sldId id="774" r:id="rId28"/>
    <p:sldId id="776" r:id="rId29"/>
    <p:sldId id="775" r:id="rId30"/>
    <p:sldId id="736" r:id="rId31"/>
    <p:sldId id="777" r:id="rId32"/>
    <p:sldId id="778" r:id="rId33"/>
    <p:sldId id="787" r:id="rId34"/>
    <p:sldId id="786" r:id="rId35"/>
    <p:sldId id="745" r:id="rId36"/>
    <p:sldId id="779" r:id="rId37"/>
    <p:sldId id="780" r:id="rId38"/>
    <p:sldId id="781" r:id="rId39"/>
    <p:sldId id="782" r:id="rId40"/>
    <p:sldId id="747" r:id="rId41"/>
    <p:sldId id="753" r:id="rId42"/>
    <p:sldId id="755" r:id="rId43"/>
    <p:sldId id="788" r:id="rId44"/>
    <p:sldId id="754" r:id="rId45"/>
    <p:sldId id="756" r:id="rId46"/>
    <p:sldId id="757" r:id="rId47"/>
    <p:sldId id="785" r:id="rId48"/>
    <p:sldId id="783" r:id="rId49"/>
    <p:sldId id="784" r:id="rId5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128438F0-84CD-4853-B946-1DCBB80BA459}">
          <p14:sldIdLst>
            <p14:sldId id="314"/>
            <p14:sldId id="288"/>
            <p14:sldId id="742"/>
            <p14:sldId id="264"/>
            <p14:sldId id="738"/>
            <p14:sldId id="748"/>
            <p14:sldId id="749"/>
            <p14:sldId id="751"/>
            <p14:sldId id="752"/>
            <p14:sldId id="758"/>
            <p14:sldId id="759"/>
            <p14:sldId id="760"/>
            <p14:sldId id="761"/>
            <p14:sldId id="763"/>
            <p14:sldId id="765"/>
            <p14:sldId id="766"/>
            <p14:sldId id="767"/>
            <p14:sldId id="768"/>
            <p14:sldId id="769"/>
            <p14:sldId id="771"/>
            <p14:sldId id="770"/>
            <p14:sldId id="772"/>
            <p14:sldId id="773"/>
            <p14:sldId id="774"/>
            <p14:sldId id="776"/>
            <p14:sldId id="775"/>
            <p14:sldId id="736"/>
            <p14:sldId id="777"/>
            <p14:sldId id="778"/>
            <p14:sldId id="787"/>
            <p14:sldId id="786"/>
            <p14:sldId id="745"/>
            <p14:sldId id="779"/>
            <p14:sldId id="780"/>
            <p14:sldId id="781"/>
            <p14:sldId id="782"/>
            <p14:sldId id="747"/>
            <p14:sldId id="753"/>
            <p14:sldId id="755"/>
            <p14:sldId id="788"/>
            <p14:sldId id="754"/>
            <p14:sldId id="756"/>
            <p14:sldId id="757"/>
            <p14:sldId id="785"/>
            <p14:sldId id="783"/>
            <p14:sldId id="78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CEDDEC-D1E4-303C-E6B3-87A5F2CC7D01}" name="Allison Fortier" initials="AF" userId="S::AllisonFortier@ceccharlevoix.qc.ca::840e9864-1f79-44ec-9885-4d6f48b53eb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B4B"/>
    <a:srgbClr val="FCAF22"/>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CE41A0-534E-90A3-7F74-2B9680F94D19}" v="14" dt="2026-06-08T15:56:00.61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792"/>
  </p:normalViewPr>
  <p:slideViewPr>
    <p:cSldViewPr snapToGrid="0">
      <p:cViewPr varScale="1">
        <p:scale>
          <a:sx n="102" d="100"/>
          <a:sy n="102" d="100"/>
        </p:scale>
        <p:origin x="83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ie Madgin" userId="S::janmadcg@cegeprdl.ca::8f50309b-246e-46a5-adb8-8c7ecf02df2b" providerId="AD" clId="Web-{22CE41A0-534E-90A3-7F74-2B9680F94D19}"/>
    <pc:docChg chg="modSld">
      <pc:chgData name="Janie Madgin" userId="S::janmadcg@cegeprdl.ca::8f50309b-246e-46a5-adb8-8c7ecf02df2b" providerId="AD" clId="Web-{22CE41A0-534E-90A3-7F74-2B9680F94D19}" dt="2026-06-08T15:56:00.618" v="10" actId="1076"/>
      <pc:docMkLst>
        <pc:docMk/>
      </pc:docMkLst>
      <pc:sldChg chg="addSp modSp">
        <pc:chgData name="Janie Madgin" userId="S::janmadcg@cegeprdl.ca::8f50309b-246e-46a5-adb8-8c7ecf02df2b" providerId="AD" clId="Web-{22CE41A0-534E-90A3-7F74-2B9680F94D19}" dt="2026-06-08T15:56:00.618" v="10" actId="1076"/>
        <pc:sldMkLst>
          <pc:docMk/>
          <pc:sldMk cId="2850555859" sldId="314"/>
        </pc:sldMkLst>
        <pc:spChg chg="add mod">
          <ac:chgData name="Janie Madgin" userId="S::janmadcg@cegeprdl.ca::8f50309b-246e-46a5-adb8-8c7ecf02df2b" providerId="AD" clId="Web-{22CE41A0-534E-90A3-7F74-2B9680F94D19}" dt="2026-06-08T15:56:00.618" v="10" actId="1076"/>
          <ac:spMkLst>
            <pc:docMk/>
            <pc:sldMk cId="2850555859" sldId="314"/>
            <ac:spMk id="4" creationId="{BC42BD60-A60D-1470-BC21-91D963D398FD}"/>
          </ac:spMkLst>
        </pc:spChg>
        <pc:spChg chg="mod">
          <ac:chgData name="Janie Madgin" userId="S::janmadcg@cegeprdl.ca::8f50309b-246e-46a5-adb8-8c7ecf02df2b" providerId="AD" clId="Web-{22CE41A0-534E-90A3-7F74-2B9680F94D19}" dt="2026-06-08T15:56:00.602" v="9" actId="1076"/>
          <ac:spMkLst>
            <pc:docMk/>
            <pc:sldMk cId="2850555859" sldId="314"/>
            <ac:spMk id="9" creationId="{38A00831-994B-9F61-E5CE-2FE76C20B44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54C975-CE23-4C06-800F-56AC09B4A3ED}" type="datetimeFigureOut">
              <a:rPr lang="fr-CA" smtClean="0"/>
              <a:t>2026-06-08</a:t>
            </a:fld>
            <a:endParaRPr lang="fr-CA"/>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E841E6-B8B0-46E1-BABC-EAE81C9AA127}" type="slidenum">
              <a:rPr lang="fr-CA" smtClean="0"/>
              <a:t>‹#›</a:t>
            </a:fld>
            <a:endParaRPr lang="fr-CA"/>
          </a:p>
        </p:txBody>
      </p:sp>
    </p:spTree>
    <p:extLst>
      <p:ext uri="{BB962C8B-B14F-4D97-AF65-F5344CB8AC3E}">
        <p14:creationId xmlns:p14="http://schemas.microsoft.com/office/powerpoint/2010/main" val="3551009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1E841E6-B8B0-46E1-BABC-EAE81C9AA127}" type="slidenum">
              <a:rPr lang="fr-CA" smtClean="0"/>
              <a:t>43</a:t>
            </a:fld>
            <a:endParaRPr lang="fr-CA"/>
          </a:p>
        </p:txBody>
      </p:sp>
    </p:spTree>
    <p:extLst>
      <p:ext uri="{BB962C8B-B14F-4D97-AF65-F5344CB8AC3E}">
        <p14:creationId xmlns:p14="http://schemas.microsoft.com/office/powerpoint/2010/main" val="4262807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1E841E6-B8B0-46E1-BABC-EAE81C9AA127}" type="slidenum">
              <a:rPr lang="fr-CA" smtClean="0"/>
              <a:t>45</a:t>
            </a:fld>
            <a:endParaRPr lang="fr-CA"/>
          </a:p>
        </p:txBody>
      </p:sp>
    </p:spTree>
    <p:extLst>
      <p:ext uri="{BB962C8B-B14F-4D97-AF65-F5344CB8AC3E}">
        <p14:creationId xmlns:p14="http://schemas.microsoft.com/office/powerpoint/2010/main" val="4261830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F36115-4B50-4D3C-B32A-A10440A9A218}"/>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A"/>
          </a:p>
        </p:txBody>
      </p:sp>
      <p:sp>
        <p:nvSpPr>
          <p:cNvPr id="3" name="Sous-titre 2">
            <a:extLst>
              <a:ext uri="{FF2B5EF4-FFF2-40B4-BE49-F238E27FC236}">
                <a16:creationId xmlns:a16="http://schemas.microsoft.com/office/drawing/2014/main" id="{260DA019-B78A-2336-AAFA-55F47BD016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
        <p:nvSpPr>
          <p:cNvPr id="4" name="Espace réservé de la date 3">
            <a:extLst>
              <a:ext uri="{FF2B5EF4-FFF2-40B4-BE49-F238E27FC236}">
                <a16:creationId xmlns:a16="http://schemas.microsoft.com/office/drawing/2014/main" id="{1BB1E24E-7869-09EE-B5D5-8E43B3E7BB3A}"/>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5" name="Espace réservé du pied de page 4">
            <a:extLst>
              <a:ext uri="{FF2B5EF4-FFF2-40B4-BE49-F238E27FC236}">
                <a16:creationId xmlns:a16="http://schemas.microsoft.com/office/drawing/2014/main" id="{39435066-721F-BE1C-EFB8-799AC812130B}"/>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E46FBE30-D0B9-5D54-8D4C-B969C30A674D}"/>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2927316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850950-42B1-8DE9-4ADD-AEC15AADC78F}"/>
              </a:ext>
            </a:extLst>
          </p:cNvPr>
          <p:cNvSpPr>
            <a:spLocks noGrp="1"/>
          </p:cNvSpPr>
          <p:nvPr>
            <p:ph type="title"/>
          </p:nvPr>
        </p:nvSpPr>
        <p:spPr/>
        <p:txBody>
          <a:bodyPr/>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03A898AE-0BCF-4888-9999-C8D985135714}"/>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C4427DD3-0C9F-76F0-0A14-58FA0C793A1A}"/>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5" name="Espace réservé du pied de page 4">
            <a:extLst>
              <a:ext uri="{FF2B5EF4-FFF2-40B4-BE49-F238E27FC236}">
                <a16:creationId xmlns:a16="http://schemas.microsoft.com/office/drawing/2014/main" id="{22035D98-A778-704C-BC3C-5CB7AF7D7EC0}"/>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A05B93BF-A8A5-972A-8208-F78FDC0CA643}"/>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3190450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A8A94CB-0620-D6E2-E500-11A860215C6A}"/>
              </a:ext>
            </a:extLst>
          </p:cNvPr>
          <p:cNvSpPr>
            <a:spLocks noGrp="1"/>
          </p:cNvSpPr>
          <p:nvPr>
            <p:ph type="title" orient="vert"/>
          </p:nvPr>
        </p:nvSpPr>
        <p:spPr>
          <a:xfrm>
            <a:off x="8724900" y="365125"/>
            <a:ext cx="2628900" cy="5811838"/>
          </a:xfrm>
        </p:spPr>
        <p:txBody>
          <a:bodyPr vert="eaVert"/>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3E0F3BD4-7C40-0383-2523-17E0C65642D6}"/>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8BF66E4C-238B-C8E8-8489-F5B5F30030B6}"/>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5" name="Espace réservé du pied de page 4">
            <a:extLst>
              <a:ext uri="{FF2B5EF4-FFF2-40B4-BE49-F238E27FC236}">
                <a16:creationId xmlns:a16="http://schemas.microsoft.com/office/drawing/2014/main" id="{E92ABF5E-BC4C-908D-D86B-D6D610A1D6E4}"/>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FC57C828-0D65-7F34-D0A9-027E47E46BB2}"/>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3342758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1E86D4-06D7-5B46-7D65-99D173D66ACC}"/>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3B9D4A94-9199-409B-ED1E-6DC167483701}"/>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C8CFED1A-2D03-F5F9-B1A3-9A05E0FA3FE6}"/>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5" name="Espace réservé du pied de page 4">
            <a:extLst>
              <a:ext uri="{FF2B5EF4-FFF2-40B4-BE49-F238E27FC236}">
                <a16:creationId xmlns:a16="http://schemas.microsoft.com/office/drawing/2014/main" id="{81EDBA67-5830-969B-BBE1-C776A2424E75}"/>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D0956035-97B4-78FA-DDF1-F56332F52375}"/>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918601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EBA53A-3B13-ECBD-F654-C7C5F9039499}"/>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A"/>
          </a:p>
        </p:txBody>
      </p:sp>
      <p:sp>
        <p:nvSpPr>
          <p:cNvPr id="3" name="Espace réservé du texte 2">
            <a:extLst>
              <a:ext uri="{FF2B5EF4-FFF2-40B4-BE49-F238E27FC236}">
                <a16:creationId xmlns:a16="http://schemas.microsoft.com/office/drawing/2014/main" id="{D74E8DB5-312C-F23B-4508-A9671826392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14E0347B-ED75-8F60-7C31-129F6EDDF845}"/>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5" name="Espace réservé du pied de page 4">
            <a:extLst>
              <a:ext uri="{FF2B5EF4-FFF2-40B4-BE49-F238E27FC236}">
                <a16:creationId xmlns:a16="http://schemas.microsoft.com/office/drawing/2014/main" id="{C935E258-E0E3-4476-8CA5-D0EE25728A62}"/>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B1655AEA-768E-4927-B78E-255196A781A6}"/>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227573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15A31C-2B67-DE20-D447-BB26E7E70407}"/>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AF8A9430-6EB0-5979-CED9-71121B99EDE9}"/>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a:extLst>
              <a:ext uri="{FF2B5EF4-FFF2-40B4-BE49-F238E27FC236}">
                <a16:creationId xmlns:a16="http://schemas.microsoft.com/office/drawing/2014/main" id="{510E73DF-90BA-22E8-E6DC-91ED112EC87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a:extLst>
              <a:ext uri="{FF2B5EF4-FFF2-40B4-BE49-F238E27FC236}">
                <a16:creationId xmlns:a16="http://schemas.microsoft.com/office/drawing/2014/main" id="{112A6E90-2D45-5D5E-8AC2-3DD2F35F01F9}"/>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6" name="Espace réservé du pied de page 5">
            <a:extLst>
              <a:ext uri="{FF2B5EF4-FFF2-40B4-BE49-F238E27FC236}">
                <a16:creationId xmlns:a16="http://schemas.microsoft.com/office/drawing/2014/main" id="{A5AFDE2A-ADEC-F810-7634-5DE9C992F719}"/>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E007BE54-AF71-9755-EA50-FE9448A48768}"/>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3843829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729BD4-A6EB-88F4-CD1E-CC30893E17F1}"/>
              </a:ext>
            </a:extLst>
          </p:cNvPr>
          <p:cNvSpPr>
            <a:spLocks noGrp="1"/>
          </p:cNvSpPr>
          <p:nvPr>
            <p:ph type="title"/>
          </p:nvPr>
        </p:nvSpPr>
        <p:spPr>
          <a:xfrm>
            <a:off x="839788" y="365125"/>
            <a:ext cx="10515600" cy="1325563"/>
          </a:xfrm>
        </p:spPr>
        <p:txBody>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A1A38B47-0B3C-5F33-15DF-8EF014D69E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5CDC101-1814-213E-FA22-18C324C5609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a:extLst>
              <a:ext uri="{FF2B5EF4-FFF2-40B4-BE49-F238E27FC236}">
                <a16:creationId xmlns:a16="http://schemas.microsoft.com/office/drawing/2014/main" id="{477BF279-441A-AF0A-FD70-8B62266296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9662C259-3FC1-457B-F402-1FE042266CFC}"/>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a:extLst>
              <a:ext uri="{FF2B5EF4-FFF2-40B4-BE49-F238E27FC236}">
                <a16:creationId xmlns:a16="http://schemas.microsoft.com/office/drawing/2014/main" id="{C92136E4-B028-0557-831F-CF906947A3C5}"/>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8" name="Espace réservé du pied de page 7">
            <a:extLst>
              <a:ext uri="{FF2B5EF4-FFF2-40B4-BE49-F238E27FC236}">
                <a16:creationId xmlns:a16="http://schemas.microsoft.com/office/drawing/2014/main" id="{4C799FA4-7235-6588-E7F4-DC291CAB2D14}"/>
              </a:ext>
            </a:extLst>
          </p:cNvPr>
          <p:cNvSpPr>
            <a:spLocks noGrp="1"/>
          </p:cNvSpPr>
          <p:nvPr>
            <p:ph type="ftr" sz="quarter" idx="11"/>
          </p:nvPr>
        </p:nvSpPr>
        <p:spPr/>
        <p:txBody>
          <a:bodyPr/>
          <a:lstStyle/>
          <a:p>
            <a:endParaRPr lang="fr-CA"/>
          </a:p>
        </p:txBody>
      </p:sp>
      <p:sp>
        <p:nvSpPr>
          <p:cNvPr id="9" name="Espace réservé du numéro de diapositive 8">
            <a:extLst>
              <a:ext uri="{FF2B5EF4-FFF2-40B4-BE49-F238E27FC236}">
                <a16:creationId xmlns:a16="http://schemas.microsoft.com/office/drawing/2014/main" id="{41D91820-77A1-EDBF-4E95-979B3E5C3C98}"/>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3913608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07F46B-6F68-F21C-856E-859C339C4EC3}"/>
              </a:ext>
            </a:extLst>
          </p:cNvPr>
          <p:cNvSpPr>
            <a:spLocks noGrp="1"/>
          </p:cNvSpPr>
          <p:nvPr>
            <p:ph type="title"/>
          </p:nvPr>
        </p:nvSpPr>
        <p:spPr/>
        <p:txBody>
          <a:bodyPr/>
          <a:lstStyle/>
          <a:p>
            <a:r>
              <a:rPr lang="fr-FR"/>
              <a:t>Modifiez le style du titre</a:t>
            </a:r>
            <a:endParaRPr lang="fr-CA"/>
          </a:p>
        </p:txBody>
      </p:sp>
      <p:sp>
        <p:nvSpPr>
          <p:cNvPr id="3" name="Espace réservé de la date 2">
            <a:extLst>
              <a:ext uri="{FF2B5EF4-FFF2-40B4-BE49-F238E27FC236}">
                <a16:creationId xmlns:a16="http://schemas.microsoft.com/office/drawing/2014/main" id="{0EEAAD94-F00F-44A9-0469-E0D5BCD68A0C}"/>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4" name="Espace réservé du pied de page 3">
            <a:extLst>
              <a:ext uri="{FF2B5EF4-FFF2-40B4-BE49-F238E27FC236}">
                <a16:creationId xmlns:a16="http://schemas.microsoft.com/office/drawing/2014/main" id="{2FA3FAFC-5A79-5A81-5D4F-1E65F573C000}"/>
              </a:ext>
            </a:extLst>
          </p:cNvPr>
          <p:cNvSpPr>
            <a:spLocks noGrp="1"/>
          </p:cNvSpPr>
          <p:nvPr>
            <p:ph type="ftr" sz="quarter" idx="11"/>
          </p:nvPr>
        </p:nvSpPr>
        <p:spPr/>
        <p:txBody>
          <a:bodyPr/>
          <a:lstStyle/>
          <a:p>
            <a:endParaRPr lang="fr-CA"/>
          </a:p>
        </p:txBody>
      </p:sp>
      <p:sp>
        <p:nvSpPr>
          <p:cNvPr id="5" name="Espace réservé du numéro de diapositive 4">
            <a:extLst>
              <a:ext uri="{FF2B5EF4-FFF2-40B4-BE49-F238E27FC236}">
                <a16:creationId xmlns:a16="http://schemas.microsoft.com/office/drawing/2014/main" id="{C31FC7D0-32D3-2D08-CF29-05B077AC1334}"/>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112271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8FB6125-AE0F-72EC-DD46-26BE32FEA36E}"/>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3" name="Espace réservé du pied de page 2">
            <a:extLst>
              <a:ext uri="{FF2B5EF4-FFF2-40B4-BE49-F238E27FC236}">
                <a16:creationId xmlns:a16="http://schemas.microsoft.com/office/drawing/2014/main" id="{D72E3021-BE2F-1547-1DAE-623046BAA38A}"/>
              </a:ext>
            </a:extLst>
          </p:cNvPr>
          <p:cNvSpPr>
            <a:spLocks noGrp="1"/>
          </p:cNvSpPr>
          <p:nvPr>
            <p:ph type="ftr" sz="quarter" idx="11"/>
          </p:nvPr>
        </p:nvSpPr>
        <p:spPr/>
        <p:txBody>
          <a:bodyPr/>
          <a:lstStyle/>
          <a:p>
            <a:endParaRPr lang="fr-CA"/>
          </a:p>
        </p:txBody>
      </p:sp>
      <p:sp>
        <p:nvSpPr>
          <p:cNvPr id="4" name="Espace réservé du numéro de diapositive 3">
            <a:extLst>
              <a:ext uri="{FF2B5EF4-FFF2-40B4-BE49-F238E27FC236}">
                <a16:creationId xmlns:a16="http://schemas.microsoft.com/office/drawing/2014/main" id="{E2C3BE05-0419-2C3D-588B-0376D46F6559}"/>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2764208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556883-4067-F374-C0A3-E70FA49D8F9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du contenu 2">
            <a:extLst>
              <a:ext uri="{FF2B5EF4-FFF2-40B4-BE49-F238E27FC236}">
                <a16:creationId xmlns:a16="http://schemas.microsoft.com/office/drawing/2014/main" id="{8EE40440-CF6A-7A34-434F-78A774360E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a:extLst>
              <a:ext uri="{FF2B5EF4-FFF2-40B4-BE49-F238E27FC236}">
                <a16:creationId xmlns:a16="http://schemas.microsoft.com/office/drawing/2014/main" id="{EE7BA94D-7446-2C84-55ED-8486664762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B8EF19B-8A59-8EE1-768B-1BAF953898EB}"/>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6" name="Espace réservé du pied de page 5">
            <a:extLst>
              <a:ext uri="{FF2B5EF4-FFF2-40B4-BE49-F238E27FC236}">
                <a16:creationId xmlns:a16="http://schemas.microsoft.com/office/drawing/2014/main" id="{3D5DC892-75F5-D02E-EDED-BA4138740847}"/>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DD6EE2E4-5A29-8F01-9E17-D54CD4455547}"/>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1938249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44EB3B-0AB6-620B-B743-40C0B5E5584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pour une image  2">
            <a:extLst>
              <a:ext uri="{FF2B5EF4-FFF2-40B4-BE49-F238E27FC236}">
                <a16:creationId xmlns:a16="http://schemas.microsoft.com/office/drawing/2014/main" id="{22ECE5E8-AA6A-208D-ED07-30EA496C00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a:extLst>
              <a:ext uri="{FF2B5EF4-FFF2-40B4-BE49-F238E27FC236}">
                <a16:creationId xmlns:a16="http://schemas.microsoft.com/office/drawing/2014/main" id="{764C1C7F-6FF0-A3DD-E9C9-F6326AF70E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670A568-FB1F-4B91-7FDE-8A89077C668F}"/>
              </a:ext>
            </a:extLst>
          </p:cNvPr>
          <p:cNvSpPr>
            <a:spLocks noGrp="1"/>
          </p:cNvSpPr>
          <p:nvPr>
            <p:ph type="dt" sz="half" idx="10"/>
          </p:nvPr>
        </p:nvSpPr>
        <p:spPr/>
        <p:txBody>
          <a:bodyPr/>
          <a:lstStyle/>
          <a:p>
            <a:fld id="{3BE987B5-655B-4B3A-B332-996AA378DE4F}" type="datetimeFigureOut">
              <a:rPr lang="fr-CA" smtClean="0"/>
              <a:t>2026-06-08</a:t>
            </a:fld>
            <a:endParaRPr lang="fr-CA"/>
          </a:p>
        </p:txBody>
      </p:sp>
      <p:sp>
        <p:nvSpPr>
          <p:cNvPr id="6" name="Espace réservé du pied de page 5">
            <a:extLst>
              <a:ext uri="{FF2B5EF4-FFF2-40B4-BE49-F238E27FC236}">
                <a16:creationId xmlns:a16="http://schemas.microsoft.com/office/drawing/2014/main" id="{CAD2B5A2-6BF9-0877-1E78-1B90DD927946}"/>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582A9A1C-64F8-3D46-BC24-BA82D9256FE2}"/>
              </a:ext>
            </a:extLst>
          </p:cNvPr>
          <p:cNvSpPr>
            <a:spLocks noGrp="1"/>
          </p:cNvSpPr>
          <p:nvPr>
            <p:ph type="sldNum" sz="quarter" idx="12"/>
          </p:nvPr>
        </p:nvSpPr>
        <p:spPr/>
        <p:txBody>
          <a:bodyPr/>
          <a:lstStyle/>
          <a:p>
            <a:fld id="{342555FB-7B02-4DC6-BC9E-8EEC8E732ACA}" type="slidenum">
              <a:rPr lang="fr-CA" smtClean="0"/>
              <a:t>‹#›</a:t>
            </a:fld>
            <a:endParaRPr lang="fr-CA"/>
          </a:p>
        </p:txBody>
      </p:sp>
    </p:spTree>
    <p:extLst>
      <p:ext uri="{BB962C8B-B14F-4D97-AF65-F5344CB8AC3E}">
        <p14:creationId xmlns:p14="http://schemas.microsoft.com/office/powerpoint/2010/main" val="119382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A10ABE9-78B4-7D65-5112-010C7710FB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A8C29AB4-5C9B-66B5-794D-1385A56E1E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ECDB136E-300D-57E5-9023-6B108E45F3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BE987B5-655B-4B3A-B332-996AA378DE4F}" type="datetimeFigureOut">
              <a:rPr lang="fr-CA" smtClean="0"/>
              <a:t>2026-06-08</a:t>
            </a:fld>
            <a:endParaRPr lang="fr-CA"/>
          </a:p>
        </p:txBody>
      </p:sp>
      <p:sp>
        <p:nvSpPr>
          <p:cNvPr id="5" name="Espace réservé du pied de page 4">
            <a:extLst>
              <a:ext uri="{FF2B5EF4-FFF2-40B4-BE49-F238E27FC236}">
                <a16:creationId xmlns:a16="http://schemas.microsoft.com/office/drawing/2014/main" id="{84388737-4228-96FF-D739-13FFA64CC4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CA"/>
          </a:p>
        </p:txBody>
      </p:sp>
      <p:sp>
        <p:nvSpPr>
          <p:cNvPr id="6" name="Espace réservé du numéro de diapositive 5">
            <a:extLst>
              <a:ext uri="{FF2B5EF4-FFF2-40B4-BE49-F238E27FC236}">
                <a16:creationId xmlns:a16="http://schemas.microsoft.com/office/drawing/2014/main" id="{B06BAC9D-BB31-E73F-E71C-D02E4B0C2A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42555FB-7B02-4DC6-BC9E-8EEC8E732ACA}" type="slidenum">
              <a:rPr lang="fr-CA" smtClean="0"/>
              <a:t>‹#›</a:t>
            </a:fld>
            <a:endParaRPr lang="fr-CA"/>
          </a:p>
        </p:txBody>
      </p:sp>
    </p:spTree>
    <p:extLst>
      <p:ext uri="{BB962C8B-B14F-4D97-AF65-F5344CB8AC3E}">
        <p14:creationId xmlns:p14="http://schemas.microsoft.com/office/powerpoint/2010/main" val="4200798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hyperlink" Target="https://creativecommons.org/licenses/by-nc/4.0/"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s://sheridancollege.libguides.com/adultlearner/study-skills/taking-notes" TargetMode="External"/><Relationship Id="rId3" Type="http://schemas.openxmlformats.org/officeDocument/2006/relationships/tags" Target="../tags/tag48.xml"/><Relationship Id="rId7" Type="http://schemas.openxmlformats.org/officeDocument/2006/relationships/image" Target="../media/image6.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1.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hyperlink" Target="https://pmc.ncbi.nlm.nih.gov/articles/PMC12392625/" TargetMode="Externa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54.xml"/></Relationships>
</file>

<file path=ppt/slides/_rels/slide12.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hyperlink" Target="https://www.pedagogicalresearch.com/download/the-effect-of-the-cornell-method-on-the-quality-of-grade-production-and-learning-performance-of-12787.pdf" TargetMode="Externa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58.xml"/></Relationships>
</file>

<file path=ppt/slides/_rels/slide13.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hyperlink" Target="https://www.pedagogicalresearch.com/download/the-effect-of-the-cornell-method-on-the-quality-of-grade-production-and-learning-performance-of-12787.pdf" TargetMode="Externa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62.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5.xml"/><Relationship Id="rId7" Type="http://schemas.openxmlformats.org/officeDocument/2006/relationships/tags" Target="../tags/tag69.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image" Target="../media/image9.png"/><Relationship Id="rId5" Type="http://schemas.openxmlformats.org/officeDocument/2006/relationships/tags" Target="../tags/tag67.xml"/><Relationship Id="rId10" Type="http://schemas.openxmlformats.org/officeDocument/2006/relationships/hyperlink" Target="https://youtu.be/GjIgve5OKZ4?si=6TMOJvC9kNQyNSQE" TargetMode="External"/><Relationship Id="rId4" Type="http://schemas.openxmlformats.org/officeDocument/2006/relationships/tags" Target="../tags/tag66.xml"/><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hyperlink" Target="https://rire.ctreq.qc.ca/le-mythe-des-styles-dapprentissage-comment-en-parler-avec-le-personnel-enseignant-la-population-etudiante-et-les-eleves/" TargetMode="Externa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73.xml"/></Relationships>
</file>

<file path=ppt/slides/_rels/slide16.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hyperlink" Target="https://www.scientifique-en-chef.gouv.qc.ca/impact-recherche/les-intelligences-multiples-appuyees-sur-des-faits-scientifiques-faux/" TargetMode="Externa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77.xml"/></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hyperlink" Target="https://www.guichetemplois.gc.ca/intelligence" TargetMode="External"/><Relationship Id="rId3" Type="http://schemas.openxmlformats.org/officeDocument/2006/relationships/tags" Target="../tags/tag80.xml"/><Relationship Id="rId7" Type="http://schemas.openxmlformats.org/officeDocument/2006/relationships/slideLayout" Target="../slideLayouts/slideLayout1.xml"/><Relationship Id="rId12" Type="http://schemas.openxmlformats.org/officeDocument/2006/relationships/hyperlink" Target="https://philanthropie.fondationbombardier.ca/wp-content/uploads/2019/09/Test_mon_style_dapprentissage_selon_kolb.pdf" TargetMode="Externa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hyperlink" Target="https://www.guichetemplois.gc.ca/seeheardo" TargetMode="External"/><Relationship Id="rId5" Type="http://schemas.openxmlformats.org/officeDocument/2006/relationships/tags" Target="../tags/tag82.xml"/><Relationship Id="rId10" Type="http://schemas.openxmlformats.org/officeDocument/2006/relationships/hyperlink" Target="https://www.alphaformation.ch/test-en-ligne/mon-style-d-apprentissage" TargetMode="External"/><Relationship Id="rId4" Type="http://schemas.openxmlformats.org/officeDocument/2006/relationships/tags" Target="../tags/tag81.xml"/><Relationship Id="rId9" Type="http://schemas.openxmlformats.org/officeDocument/2006/relationships/hyperlink" Target="https://www.reseaureussitemontreal.ca/dossiers-thematiques/lecture-et-perseverance-scolaire/" TargetMode="External"/><Relationship Id="rId14" Type="http://schemas.openxmlformats.org/officeDocument/2006/relationships/hyperlink" Target="https://www.idrlabs.com/fr/intelligences-multiples/test.php" TargetMode="External"/></Relationships>
</file>

<file path=ppt/slides/_rels/slide18.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hyperlink" Target="https://oresquebec.ca/article-de-dossiers/enjeux/retourner-aux-etudes-a-lage-adulte-les-facteurs-de-reussite/" TargetMode="Externa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87.xml"/></Relationships>
</file>

<file path=ppt/slides/_rels/slide19.xml.rels><?xml version="1.0" encoding="UTF-8" standalone="yes"?>
<Relationships xmlns="http://schemas.openxmlformats.org/package/2006/relationships"><Relationship Id="rId8" Type="http://schemas.openxmlformats.org/officeDocument/2006/relationships/hyperlink" Target="https://educacentre.com/limpact-de-la-sante-mentale-sur-la-reussite-scolaire-2/" TargetMode="External"/><Relationship Id="rId3" Type="http://schemas.openxmlformats.org/officeDocument/2006/relationships/tags" Target="../tags/tag90.xml"/><Relationship Id="rId7" Type="http://schemas.openxmlformats.org/officeDocument/2006/relationships/image" Target="../media/image6.pn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slideLayout" Target="../slideLayouts/slideLayout1.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4.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3.png"/><Relationship Id="rId5" Type="http://schemas.openxmlformats.org/officeDocument/2006/relationships/slideLayout" Target="../slideLayouts/slideLayout1.xml"/><Relationship Id="rId4" Type="http://schemas.openxmlformats.org/officeDocument/2006/relationships/tags" Target="../tags/tag9.xml"/></Relationships>
</file>

<file path=ppt/slides/_rels/slide20.xml.rels><?xml version="1.0" encoding="UTF-8" standalone="yes"?>
<Relationships xmlns="http://schemas.openxmlformats.org/package/2006/relationships"><Relationship Id="rId8" Type="http://schemas.openxmlformats.org/officeDocument/2006/relationships/hyperlink" Target="https://stresshumain.ca/le-stress/questionnaire-cine-2020/" TargetMode="External"/><Relationship Id="rId3" Type="http://schemas.openxmlformats.org/officeDocument/2006/relationships/tags" Target="../tags/tag95.xml"/><Relationship Id="rId7" Type="http://schemas.openxmlformats.org/officeDocument/2006/relationships/hyperlink" Target="https://crim.umontreal.ca/gestion-du-stress/suis-je-stressee/" TargetMode="Externa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96.xml"/><Relationship Id="rId9" Type="http://schemas.openxmlformats.org/officeDocument/2006/relationships/hyperlink" Target="https://www.santemonteregie.qc.ca/sites/default/files/2022/06/e21.pdf"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educacentre.com/limpact-de-la-sante-mentale-sur-la-reussite-scolaire-2/" TargetMode="External"/><Relationship Id="rId3" Type="http://schemas.openxmlformats.org/officeDocument/2006/relationships/tags" Target="../tags/tag99.xml"/><Relationship Id="rId7" Type="http://schemas.openxmlformats.org/officeDocument/2006/relationships/image" Target="../media/image6.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Layout" Target="../slideLayouts/slideLayout1.xml"/><Relationship Id="rId5" Type="http://schemas.openxmlformats.org/officeDocument/2006/relationships/tags" Target="../tags/tag101.xml"/><Relationship Id="rId4" Type="http://schemas.openxmlformats.org/officeDocument/2006/relationships/tags" Target="../tags/tag100.xml"/></Relationships>
</file>

<file path=ppt/slides/_rels/slide22.xml.rels><?xml version="1.0" encoding="UTF-8" standalone="yes"?>
<Relationships xmlns="http://schemas.openxmlformats.org/package/2006/relationships"><Relationship Id="rId8" Type="http://schemas.openxmlformats.org/officeDocument/2006/relationships/hyperlink" Target="https://medfam.umontreal.ca/wp-content/uploads/sites/16/Guide-autosoins-pour-la-gestion-du-stress.pdf" TargetMode="External"/><Relationship Id="rId3" Type="http://schemas.openxmlformats.org/officeDocument/2006/relationships/tags" Target="../tags/tag104.xml"/><Relationship Id="rId7" Type="http://schemas.openxmlformats.org/officeDocument/2006/relationships/hyperlink" Target="https://www.cchst.ca/teach_tools/social/relaxation.html" TargetMode="Externa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hyperlink" Target="https://www.geoq.info/pub/docs/eIMPAQc/e-IMPAQc_strategies_relaxation_fr.pdf" TargetMode="Externa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hyperlink" Target="https://doi.org/10.18162/fp.2023.844" TargetMode="External"/><Relationship Id="rId3" Type="http://schemas.openxmlformats.org/officeDocument/2006/relationships/tags" Target="../tags/tag107.xml"/><Relationship Id="rId7" Type="http://schemas.openxmlformats.org/officeDocument/2006/relationships/image" Target="../media/image6.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Layout" Target="../slideLayouts/slideLayout1.xml"/><Relationship Id="rId5" Type="http://schemas.openxmlformats.org/officeDocument/2006/relationships/tags" Target="../tags/tag109.xml"/><Relationship Id="rId4" Type="http://schemas.openxmlformats.org/officeDocument/2006/relationships/tags" Target="../tags/tag108.xml"/><Relationship Id="rId9"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tags" Target="../tags/tag112.xml"/><Relationship Id="rId7" Type="http://schemas.openxmlformats.org/officeDocument/2006/relationships/hyperlink" Target="https://doi.org/10.19044/esj.2025.v21n14p205" TargetMode="Externa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113.xml"/></Relationships>
</file>

<file path=ppt/slides/_rels/slide25.xml.rels><?xml version="1.0" encoding="UTF-8" standalone="yes"?>
<Relationships xmlns="http://schemas.openxmlformats.org/package/2006/relationships"><Relationship Id="rId8" Type="http://schemas.openxmlformats.org/officeDocument/2006/relationships/hyperlink" Target="https://www.idrlabs.com/fr/intelligence-emotionnelle-globale/test.php" TargetMode="External"/><Relationship Id="rId3" Type="http://schemas.openxmlformats.org/officeDocument/2006/relationships/tags" Target="../tags/tag116.xml"/><Relationship Id="rId7" Type="http://schemas.openxmlformats.org/officeDocument/2006/relationships/hyperlink" Target="https://decouvrez-nos-tests.e-orientaction.com/api/test/404/quel-est-votre-qe-quotient-emotionnel" TargetMode="Externa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6.png"/><Relationship Id="rId5" Type="http://schemas.openxmlformats.org/officeDocument/2006/relationships/slideLayout" Target="../slideLayouts/slideLayout1.xml"/><Relationship Id="rId10" Type="http://schemas.openxmlformats.org/officeDocument/2006/relationships/image" Target="../media/image12.png"/><Relationship Id="rId4" Type="http://schemas.openxmlformats.org/officeDocument/2006/relationships/tags" Target="../tags/tag117.xml"/><Relationship Id="rId9" Type="http://schemas.openxmlformats.org/officeDocument/2006/relationships/hyperlink" Target="https://lurialab.com/fr/tests/test-dauto-evaluation-de-lintelligence-emotionnelle-de-schutte-sseit/" TargetMode="External"/></Relationships>
</file>

<file path=ppt/slides/_rels/slide26.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hyperlink" Target="https://www.upa.qc.ca/producteur/centre-des-communications/nouvelles/toutes-les-nouvelles/serie-video-bien-ensemble-et-avec-soi" TargetMode="Externa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23.xml"/><Relationship Id="rId7" Type="http://schemas.openxmlformats.org/officeDocument/2006/relationships/image" Target="../media/image5.png"/><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Layout" Target="../slideLayouts/slideLayout1.xml"/><Relationship Id="rId5" Type="http://schemas.openxmlformats.org/officeDocument/2006/relationships/tags" Target="../tags/tag125.xml"/><Relationship Id="rId4" Type="http://schemas.openxmlformats.org/officeDocument/2006/relationships/tags" Target="../tags/tag124.xml"/></Relationships>
</file>

<file path=ppt/slides/_rels/slide28.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s://doi.org/10.19044/esj.2025.v21n14p205" TargetMode="External"/><Relationship Id="rId3" Type="http://schemas.openxmlformats.org/officeDocument/2006/relationships/tags" Target="../tags/tag131.xml"/><Relationship Id="rId7" Type="http://schemas.openxmlformats.org/officeDocument/2006/relationships/image" Target="../media/image6.png"/><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Layout" Target="../slideLayouts/slideLayout1.xml"/><Relationship Id="rId5" Type="http://schemas.openxmlformats.org/officeDocument/2006/relationships/tags" Target="../tags/tag133.xml"/><Relationship Id="rId4" Type="http://schemas.openxmlformats.org/officeDocument/2006/relationships/tags" Target="../tags/tag132.xml"/><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slideLayout" Target="../slideLayouts/slideLayout1.xml"/><Relationship Id="rId4" Type="http://schemas.openxmlformats.org/officeDocument/2006/relationships/tags" Target="../tags/tag13.xml"/></Relationships>
</file>

<file path=ppt/slides/_rels/slide30.xml.rels><?xml version="1.0" encoding="UTF-8" standalone="yes"?>
<Relationships xmlns="http://schemas.openxmlformats.org/package/2006/relationships"><Relationship Id="rId3" Type="http://schemas.openxmlformats.org/officeDocument/2006/relationships/tags" Target="../tags/tag136.xml"/><Relationship Id="rId7" Type="http://schemas.openxmlformats.org/officeDocument/2006/relationships/hyperlink" Target="https://doi.org/10.19044/esj.2025.v21n14p205" TargetMode="Externa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137.xml"/></Relationships>
</file>

<file path=ppt/slides/_rels/slide31.xml.rels><?xml version="1.0" encoding="UTF-8" standalone="yes"?>
<Relationships xmlns="http://schemas.openxmlformats.org/package/2006/relationships"><Relationship Id="rId3" Type="http://schemas.openxmlformats.org/officeDocument/2006/relationships/tags" Target="../tags/tag140.xml"/><Relationship Id="rId7" Type="http://schemas.openxmlformats.org/officeDocument/2006/relationships/hyperlink" Target="https://hai.stanford.edu/news/ai-trial-legal-models-hallucinate-1-out-6-or-more-benchmarking-queries" TargetMode="Externa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141.xml"/></Relationships>
</file>

<file path=ppt/slides/_rels/slide3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44.xml"/><Relationship Id="rId7" Type="http://schemas.openxmlformats.org/officeDocument/2006/relationships/image" Target="../media/image5.png"/><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slideLayout" Target="../slideLayouts/slideLayout1.xml"/><Relationship Id="rId5" Type="http://schemas.openxmlformats.org/officeDocument/2006/relationships/tags" Target="../tags/tag146.xml"/><Relationship Id="rId4" Type="http://schemas.openxmlformats.org/officeDocument/2006/relationships/tags" Target="../tags/tag145.xml"/></Relationships>
</file>

<file path=ppt/slides/_rels/slide33.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52.xml"/><Relationship Id="rId7" Type="http://schemas.openxmlformats.org/officeDocument/2006/relationships/image" Target="../media/image6.pn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slideLayout" Target="../slideLayouts/slideLayout1.xml"/><Relationship Id="rId5" Type="http://schemas.openxmlformats.org/officeDocument/2006/relationships/tags" Target="../tags/tag154.xml"/><Relationship Id="rId4" Type="http://schemas.openxmlformats.org/officeDocument/2006/relationships/tags" Target="../tags/tag153.xml"/></Relationships>
</file>

<file path=ppt/slides/_rels/slide35.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17.pn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158.xml"/></Relationships>
</file>

<file path=ppt/slides/_rels/slide36.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64.xml"/><Relationship Id="rId7" Type="http://schemas.openxmlformats.org/officeDocument/2006/relationships/image" Target="../media/image5.png"/><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slideLayout" Target="../slideLayouts/slideLayout1.xml"/><Relationship Id="rId5" Type="http://schemas.openxmlformats.org/officeDocument/2006/relationships/tags" Target="../tags/tag166.xml"/><Relationship Id="rId4" Type="http://schemas.openxmlformats.org/officeDocument/2006/relationships/tags" Target="../tags/tag165.xml"/></Relationships>
</file>

<file path=ppt/slides/_rels/slide38.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hyperlink" Target="comet-extension://efaidnbmnnnibpcajpcglclefindmkaj/https:/www.erudit.org/fr/revues/cjhe/2023-v53-n2-cjhe09058/1108961ar.pdf" TargetMode="Externa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170.xml"/></Relationships>
</file>

<file path=ppt/slides/_rels/slide39.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5.png"/><Relationship Id="rId5" Type="http://schemas.openxmlformats.org/officeDocument/2006/relationships/slideLayout" Target="../slideLayouts/slideLayout1.xml"/><Relationship Id="rId4" Type="http://schemas.openxmlformats.org/officeDocument/2006/relationships/tags" Target="../tags/tag174.xml"/></Relationships>
</file>

<file path=ppt/slides/_rels/slide4.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5.png"/><Relationship Id="rId5" Type="http://schemas.openxmlformats.org/officeDocument/2006/relationships/slideLayout" Target="../slideLayouts/slideLayout1.xml"/><Relationship Id="rId4" Type="http://schemas.openxmlformats.org/officeDocument/2006/relationships/tags" Target="../tags/tag17.xml"/></Relationships>
</file>

<file path=ppt/slides/_rels/slide4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77.xml"/><Relationship Id="rId7" Type="http://schemas.openxmlformats.org/officeDocument/2006/relationships/image" Target="../media/image5.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Layout" Target="../slideLayouts/slideLayout1.xml"/><Relationship Id="rId5" Type="http://schemas.openxmlformats.org/officeDocument/2006/relationships/tags" Target="../tags/tag179.xml"/><Relationship Id="rId4" Type="http://schemas.openxmlformats.org/officeDocument/2006/relationships/tags" Target="../tags/tag178.xml"/></Relationships>
</file>

<file path=ppt/slides/_rels/slide41.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hyperlink" Target="https://youtu.be/iCuTjxpouck?si=SYSO6JOy8wNhHnA2" TargetMode="External"/><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hyperlink" Target="https://www.cegepst.qc.ca/wp-content/uploads/2024/08/outil_organise_ta_session.pdf" TargetMode="Externa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image" Target="../media/image6.png"/><Relationship Id="rId5" Type="http://schemas.openxmlformats.org/officeDocument/2006/relationships/tags" Target="../tags/tag190.xml"/><Relationship Id="rId15" Type="http://schemas.openxmlformats.org/officeDocument/2006/relationships/image" Target="../media/image20.png"/><Relationship Id="rId10" Type="http://schemas.openxmlformats.org/officeDocument/2006/relationships/notesSlide" Target="../notesSlides/notesSlide1.xml"/><Relationship Id="rId4" Type="http://schemas.openxmlformats.org/officeDocument/2006/relationships/tags" Target="../tags/tag189.xml"/><Relationship Id="rId9" Type="http://schemas.openxmlformats.org/officeDocument/2006/relationships/slideLayout" Target="../slideLayouts/slideLayout1.xml"/><Relationship Id="rId14" Type="http://schemas.openxmlformats.org/officeDocument/2006/relationships/image" Target="../media/image19.png"/></Relationships>
</file>

<file path=ppt/slides/_rels/slide4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96.xml"/><Relationship Id="rId7" Type="http://schemas.openxmlformats.org/officeDocument/2006/relationships/image" Target="../media/image5.png"/><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slideLayout" Target="../slideLayouts/slideLayout1.xml"/><Relationship Id="rId5" Type="http://schemas.openxmlformats.org/officeDocument/2006/relationships/tags" Target="../tags/tag198.xml"/><Relationship Id="rId4" Type="http://schemas.openxmlformats.org/officeDocument/2006/relationships/tags" Target="../tags/tag197.xml"/></Relationships>
</file>

<file path=ppt/slides/_rels/slide45.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04.xml"/><Relationship Id="rId7" Type="http://schemas.openxmlformats.org/officeDocument/2006/relationships/slideLayout" Target="../slideLayouts/slideLayout1.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9" Type="http://schemas.openxmlformats.org/officeDocument/2006/relationships/hyperlink" Target="https://rire.ctreq.qc.ca/ressources/methodes-travail/" TargetMode="External"/></Relationships>
</file>

<file path=ppt/slides/_rels/slide5.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4.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6.png"/><Relationship Id="rId5" Type="http://schemas.openxmlformats.org/officeDocument/2006/relationships/slideLayout" Target="../slideLayouts/slideLayout1.xml"/><Relationship Id="rId4" Type="http://schemas.openxmlformats.org/officeDocument/2006/relationships/tags" Target="../tags/tag21.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4.xml"/><Relationship Id="rId7"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hyperlink" Target="https://www.youtube.com/watch?v=kZlXWp6vFdE" TargetMode="External"/><Relationship Id="rId4" Type="http://schemas.openxmlformats.org/officeDocument/2006/relationships/tags" Target="../tags/tag25.xml"/><Relationship Id="rId9" Type="http://schemas.openxmlformats.org/officeDocument/2006/relationships/hyperlink" Target="https://reseaucctt.ca/actualites/enquete-sur-la-reussite-collegiale-reflechir-pour-lavenir"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fedecegeps.ca/wp-content/uploads/2023/04/enquetereussite-rapport-24ansplus.pdf" TargetMode="External"/><Relationship Id="rId3" Type="http://schemas.openxmlformats.org/officeDocument/2006/relationships/tags" Target="../tags/tag30.xml"/><Relationship Id="rId7" Type="http://schemas.openxmlformats.org/officeDocument/2006/relationships/image" Target="../media/image6.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1.xml"/><Relationship Id="rId5" Type="http://schemas.openxmlformats.org/officeDocument/2006/relationships/tags" Target="../tags/tag32.xml"/><Relationship Id="rId4" Type="http://schemas.openxmlformats.org/officeDocument/2006/relationships/tags" Target="../tags/tag31.xml"/></Relationships>
</file>

<file path=ppt/slides/_rels/slide8.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image" Target="../media/image6.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Layout" Target="../slideLayouts/slideLayout1.xml"/><Relationship Id="rId5" Type="http://schemas.openxmlformats.org/officeDocument/2006/relationships/tags" Target="../tags/tag37.xml"/><Relationship Id="rId4" Type="http://schemas.openxmlformats.org/officeDocument/2006/relationships/tags" Target="../tags/tag36.xml"/></Relationships>
</file>

<file path=ppt/slides/_rels/slide9.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hyperlink" Target="https://create.kahoot.it/share/motivation-et-reussite/ba23f091-157e-43f5-8a60-5884d594a7a3" TargetMode="Externa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hyperlink" Target="https://youtu.be/XZc0wRdg2YA?si=0Kzldy0S5oXifaNy" TargetMode="Externa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hyperlink" Target="https://www.check-ta-motivation.ca/resultat.html?18=5&amp;19=5&amp;20=4&amp;21=4&amp;22=4&amp;23=4" TargetMode="External"/><Relationship Id="rId5" Type="http://schemas.openxmlformats.org/officeDocument/2006/relationships/tags" Target="../tags/tag42.xml"/><Relationship Id="rId15" Type="http://schemas.openxmlformats.org/officeDocument/2006/relationships/image" Target="../media/image7.png"/><Relationship Id="rId10" Type="http://schemas.openxmlformats.org/officeDocument/2006/relationships/image" Target="../media/image6.png"/><Relationship Id="rId4" Type="http://schemas.openxmlformats.org/officeDocument/2006/relationships/tags" Target="../tags/tag41.xml"/><Relationship Id="rId9" Type="http://schemas.openxmlformats.org/officeDocument/2006/relationships/slideLayout" Target="../slideLayouts/slideLayout1.xml"/><Relationship Id="rId14" Type="http://schemas.openxmlformats.org/officeDocument/2006/relationships/hyperlink" Target="https://www.youtube.com/watch?v=XZc0wRdg2Y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35F45DCD-244D-D75E-5E5C-C3BE13751BE2}"/>
            </a:ext>
          </a:extLst>
        </p:cNvPr>
        <p:cNvGrpSpPr/>
        <p:nvPr/>
      </p:nvGrpSpPr>
      <p:grpSpPr>
        <a:xfrm>
          <a:off x="0" y="0"/>
          <a:ext cx="0" cy="0"/>
          <a:chOff x="0" y="0"/>
          <a:chExt cx="0" cy="0"/>
        </a:xfrm>
      </p:grpSpPr>
      <p:pic>
        <p:nvPicPr>
          <p:cNvPr id="10" name="Image 9" descr="Une image contenant capture d’écran, rouge, Graphique, texte&#10;&#10;Le contenu généré par l’IA peut être incorrect.">
            <a:extLst>
              <a:ext uri="{FF2B5EF4-FFF2-40B4-BE49-F238E27FC236}">
                <a16:creationId xmlns:a16="http://schemas.microsoft.com/office/drawing/2014/main" id="{E70E731A-CD40-031F-886E-E35840726704}"/>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re 1">
            <a:extLst>
              <a:ext uri="{FF2B5EF4-FFF2-40B4-BE49-F238E27FC236}">
                <a16:creationId xmlns:a16="http://schemas.microsoft.com/office/drawing/2014/main" id="{FC4CAED9-A0C2-FD9B-5A00-7594457FFD77}"/>
              </a:ext>
            </a:extLst>
          </p:cNvPr>
          <p:cNvSpPr>
            <a:spLocks noGrp="1"/>
          </p:cNvSpPr>
          <p:nvPr>
            <p:ph type="ctrTitle"/>
            <p:custDataLst>
              <p:tags r:id="rId2"/>
            </p:custDataLst>
          </p:nvPr>
        </p:nvSpPr>
        <p:spPr>
          <a:xfrm>
            <a:off x="956407" y="2425487"/>
            <a:ext cx="4694117" cy="1631535"/>
          </a:xfrm>
        </p:spPr>
        <p:txBody>
          <a:bodyPr>
            <a:normAutofit fontScale="90000"/>
          </a:bodyPr>
          <a:lstStyle/>
          <a:p>
            <a:pPr algn="l"/>
            <a:br>
              <a:rPr lang="fr-CA" sz="4400" b="1" dirty="0">
                <a:solidFill>
                  <a:srgbClr val="171717"/>
                </a:solidFill>
              </a:rPr>
            </a:br>
            <a:br>
              <a:rPr lang="fr-CA" sz="4400" b="1" dirty="0">
                <a:solidFill>
                  <a:srgbClr val="171717"/>
                </a:solidFill>
              </a:rPr>
            </a:br>
            <a:r>
              <a:rPr lang="fr-CA" sz="4400" b="1" dirty="0">
                <a:solidFill>
                  <a:srgbClr val="171717"/>
                </a:solidFill>
              </a:rPr>
              <a:t>Outils de réussite en enseignement supérieur</a:t>
            </a:r>
          </a:p>
          <a:p>
            <a:pPr algn="l"/>
            <a:endParaRPr lang="fr-CA" sz="4400" b="1" noProof="0" dirty="0"/>
          </a:p>
        </p:txBody>
      </p:sp>
      <p:pic>
        <p:nvPicPr>
          <p:cNvPr id="5" name="Image 4" descr="Une image contenant habits, Visage humain, personne, sourire&#10;&#10;Le contenu généré par l’IA peut être incorrect.">
            <a:extLst>
              <a:ext uri="{FF2B5EF4-FFF2-40B4-BE49-F238E27FC236}">
                <a16:creationId xmlns:a16="http://schemas.microsoft.com/office/drawing/2014/main" id="{34171E66-4E28-647F-AC8D-D14AD40F5ADF}"/>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rcRect t="1482" r="55417"/>
          <a:stretch>
            <a:fillRect/>
          </a:stretch>
        </p:blipFill>
        <p:spPr>
          <a:xfrm>
            <a:off x="4977962" y="132080"/>
            <a:ext cx="5418988" cy="6735752"/>
          </a:xfrm>
          <a:prstGeom prst="rect">
            <a:avLst/>
          </a:prstGeom>
        </p:spPr>
      </p:pic>
      <p:sp>
        <p:nvSpPr>
          <p:cNvPr id="9" name="Rectangle : coins arrondis 8">
            <a:extLst>
              <a:ext uri="{FF2B5EF4-FFF2-40B4-BE49-F238E27FC236}">
                <a16:creationId xmlns:a16="http://schemas.microsoft.com/office/drawing/2014/main" id="{38A00831-994B-9F61-E5CE-2FE76C20B44C}"/>
              </a:ext>
            </a:extLst>
          </p:cNvPr>
          <p:cNvSpPr/>
          <p:nvPr>
            <p:custDataLst>
              <p:tags r:id="rId4"/>
            </p:custDataLst>
          </p:nvPr>
        </p:nvSpPr>
        <p:spPr>
          <a:xfrm>
            <a:off x="492057" y="5786078"/>
            <a:ext cx="8147720" cy="440177"/>
          </a:xfrm>
          <a:prstGeom prst="roundRect">
            <a:avLst>
              <a:gd name="adj" fmla="val 5000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fr-FR" sz="1600" b="1">
                <a:solidFill>
                  <a:schemeClr val="bg1"/>
                </a:solidFill>
              </a:rPr>
              <a:t>Trousse pédagogique |Éducation à l’enfance  </a:t>
            </a:r>
            <a:endParaRPr lang="fr-CA" sz="1600" b="1">
              <a:solidFill>
                <a:schemeClr val="bg1"/>
              </a:solidFill>
            </a:endParaRPr>
          </a:p>
        </p:txBody>
      </p:sp>
      <p:sp>
        <p:nvSpPr>
          <p:cNvPr id="3" name="Sous-titre 2">
            <a:extLst>
              <a:ext uri="{FF2B5EF4-FFF2-40B4-BE49-F238E27FC236}">
                <a16:creationId xmlns:a16="http://schemas.microsoft.com/office/drawing/2014/main" id="{1E0A5A28-F8D6-5EB7-B78F-A95380EC6BDF}"/>
              </a:ext>
            </a:extLst>
          </p:cNvPr>
          <p:cNvSpPr txBox="1">
            <a:spLocks/>
          </p:cNvSpPr>
          <p:nvPr>
            <p:custDataLst>
              <p:tags r:id="rId5"/>
            </p:custDataLst>
          </p:nvPr>
        </p:nvSpPr>
        <p:spPr>
          <a:xfrm>
            <a:off x="960791" y="4179007"/>
            <a:ext cx="4675735" cy="419294"/>
          </a:xfrm>
          <a:prstGeom prst="rect">
            <a:avLst/>
          </a:prstGeom>
        </p:spPr>
        <p:txBody>
          <a:bodyPr vert="horz" lIns="91440" tIns="45720" rIns="91440" bIns="45720" rtlCol="0" anchor="t">
            <a:normAutofit fontScale="85000" lnSpcReduction="10000"/>
          </a:bodyPr>
          <a:lstStyle>
            <a:defPPr>
              <a:defRPr lang="fr-FR"/>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CA" sz="1800" b="1" dirty="0">
                <a:solidFill>
                  <a:schemeClr val="accent1"/>
                </a:solidFill>
                <a:latin typeface="+mj-lt"/>
                <a:ea typeface="Yu Mincho"/>
                <a:cs typeface="Arial"/>
              </a:rPr>
              <a:t>1006 Utiliser des stratégies d'apprentissages</a:t>
            </a:r>
            <a:endParaRPr lang="fr-CA" sz="1800" b="1" dirty="0">
              <a:solidFill>
                <a:schemeClr val="accent1"/>
              </a:solidFill>
              <a:highlight>
                <a:srgbClr val="FFFF00"/>
              </a:highlight>
              <a:ea typeface="Yu Mincho"/>
              <a:cs typeface="Arial"/>
            </a:endParaRPr>
          </a:p>
        </p:txBody>
      </p:sp>
      <p:sp>
        <p:nvSpPr>
          <p:cNvPr id="4" name="TextBox 3">
            <a:extLst>
              <a:ext uri="{FF2B5EF4-FFF2-40B4-BE49-F238E27FC236}">
                <a16:creationId xmlns:a16="http://schemas.microsoft.com/office/drawing/2014/main" id="{BC42BD60-A60D-1470-BC21-91D963D398FD}"/>
              </a:ext>
            </a:extLst>
          </p:cNvPr>
          <p:cNvSpPr txBox="1"/>
          <p:nvPr/>
        </p:nvSpPr>
        <p:spPr>
          <a:xfrm>
            <a:off x="586457" y="6226445"/>
            <a:ext cx="439076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dirty="0">
                <a:solidFill>
                  <a:schemeClr val="bg1"/>
                </a:solidFill>
                <a:ea typeface="+mn-lt"/>
                <a:cs typeface="+mn-lt"/>
              </a:rPr>
              <a:t>Ce travail est </a:t>
            </a:r>
            <a:r>
              <a:rPr lang="en-US" sz="900" dirty="0" err="1">
                <a:solidFill>
                  <a:schemeClr val="bg1"/>
                </a:solidFill>
                <a:ea typeface="+mn-lt"/>
                <a:cs typeface="+mn-lt"/>
              </a:rPr>
              <a:t>autorisé</a:t>
            </a:r>
            <a:r>
              <a:rPr lang="en-US" sz="900" dirty="0">
                <a:solidFill>
                  <a:schemeClr val="bg1"/>
                </a:solidFill>
                <a:ea typeface="+mn-lt"/>
                <a:cs typeface="+mn-lt"/>
              </a:rPr>
              <a:t> sous CC BY-NC 4.0. Pour consulter </a:t>
            </a:r>
            <a:r>
              <a:rPr lang="en-US" sz="900" dirty="0" err="1">
                <a:solidFill>
                  <a:schemeClr val="bg1"/>
                </a:solidFill>
                <a:ea typeface="+mn-lt"/>
                <a:cs typeface="+mn-lt"/>
              </a:rPr>
              <a:t>une</a:t>
            </a:r>
            <a:r>
              <a:rPr lang="en-US" sz="900" dirty="0">
                <a:solidFill>
                  <a:schemeClr val="bg1"/>
                </a:solidFill>
                <a:ea typeface="+mn-lt"/>
                <a:cs typeface="+mn-lt"/>
              </a:rPr>
              <a:t> </a:t>
            </a:r>
            <a:r>
              <a:rPr lang="en-US" sz="900" dirty="0" err="1">
                <a:solidFill>
                  <a:schemeClr val="bg1"/>
                </a:solidFill>
                <a:ea typeface="+mn-lt"/>
                <a:cs typeface="+mn-lt"/>
              </a:rPr>
              <a:t>copie</a:t>
            </a:r>
            <a:r>
              <a:rPr lang="en-US" sz="900" dirty="0">
                <a:solidFill>
                  <a:schemeClr val="bg1"/>
                </a:solidFill>
                <a:ea typeface="+mn-lt"/>
                <a:cs typeface="+mn-lt"/>
              </a:rPr>
              <a:t> de </a:t>
            </a:r>
            <a:r>
              <a:rPr lang="en-US" sz="900" dirty="0" err="1">
                <a:solidFill>
                  <a:schemeClr val="bg1"/>
                </a:solidFill>
                <a:ea typeface="+mn-lt"/>
                <a:cs typeface="+mn-lt"/>
              </a:rPr>
              <a:t>cette</a:t>
            </a:r>
            <a:r>
              <a:rPr lang="en-US" sz="900" dirty="0">
                <a:solidFill>
                  <a:schemeClr val="bg1"/>
                </a:solidFill>
                <a:ea typeface="+mn-lt"/>
                <a:cs typeface="+mn-lt"/>
              </a:rPr>
              <a:t> </a:t>
            </a:r>
            <a:r>
              <a:rPr lang="en-US" sz="900" dirty="0" err="1">
                <a:solidFill>
                  <a:schemeClr val="bg1"/>
                </a:solidFill>
                <a:ea typeface="+mn-lt"/>
                <a:cs typeface="+mn-lt"/>
              </a:rPr>
              <a:t>licence</a:t>
            </a:r>
            <a:r>
              <a:rPr lang="en-US" sz="900" dirty="0">
                <a:solidFill>
                  <a:schemeClr val="bg1"/>
                </a:solidFill>
                <a:ea typeface="+mn-lt"/>
                <a:cs typeface="+mn-lt"/>
              </a:rPr>
              <a:t>, </a:t>
            </a:r>
            <a:r>
              <a:rPr lang="en-US" sz="900" dirty="0" err="1">
                <a:solidFill>
                  <a:schemeClr val="bg1"/>
                </a:solidFill>
                <a:ea typeface="+mn-lt"/>
                <a:cs typeface="+mn-lt"/>
              </a:rPr>
              <a:t>visitez</a:t>
            </a:r>
            <a:r>
              <a:rPr lang="en-US" sz="900" dirty="0">
                <a:solidFill>
                  <a:schemeClr val="bg1"/>
                </a:solidFill>
                <a:ea typeface="+mn-lt"/>
                <a:cs typeface="+mn-lt"/>
              </a:rPr>
              <a:t> </a:t>
            </a:r>
            <a:r>
              <a:rPr lang="en-US" sz="900" dirty="0">
                <a:solidFill>
                  <a:schemeClr val="bg1"/>
                </a:solidFill>
                <a:ea typeface="+mn-lt"/>
                <a:cs typeface="+mn-lt"/>
                <a:hlinkClick r:id="rId9">
                  <a:extLst>
                    <a:ext uri="{A12FA001-AC4F-418D-AE19-62706E023703}">
                      <ahyp:hlinkClr xmlns:ahyp="http://schemas.microsoft.com/office/drawing/2018/hyperlinkcolor" val="tx"/>
                    </a:ext>
                  </a:extLst>
                </a:hlinkClick>
              </a:rPr>
              <a:t>https://creativecommons.org/licenses/by-nc/4.0/</a:t>
            </a:r>
            <a:r>
              <a:rPr lang="en-US" sz="900" dirty="0">
                <a:solidFill>
                  <a:schemeClr val="bg1"/>
                </a:solidFill>
                <a:ea typeface="+mn-lt"/>
                <a:cs typeface="+mn-lt"/>
              </a:rPr>
              <a:t> </a:t>
            </a:r>
            <a:endParaRPr lang="en-US" dirty="0">
              <a:solidFill>
                <a:schemeClr val="bg1"/>
              </a:solidFill>
            </a:endParaRPr>
          </a:p>
          <a:p>
            <a:pPr algn="l"/>
            <a:endParaRPr lang="en-US" dirty="0">
              <a:solidFill>
                <a:schemeClr val="bg1"/>
              </a:solidFill>
            </a:endParaRPr>
          </a:p>
        </p:txBody>
      </p:sp>
    </p:spTree>
    <p:extLst>
      <p:ext uri="{BB962C8B-B14F-4D97-AF65-F5344CB8AC3E}">
        <p14:creationId xmlns:p14="http://schemas.microsoft.com/office/powerpoint/2010/main" val="2850555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990B5-767B-3AAF-BC25-43D2086ED6DC}"/>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A8DB840C-DDBF-DCC6-F639-DF5497CC1E99}"/>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64B962C6-0D33-EBC9-66E0-00C529A1D74B}"/>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Pourquoi prendre des notes ? </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445857BA-5BF5-BC9E-5E05-BE0C6857C10E}"/>
              </a:ext>
            </a:extLst>
          </p:cNvPr>
          <p:cNvSpPr txBox="1"/>
          <p:nvPr>
            <p:custDataLst>
              <p:tags r:id="rId3"/>
            </p:custDataLst>
          </p:nvPr>
        </p:nvSpPr>
        <p:spPr>
          <a:xfrm>
            <a:off x="734053" y="1467594"/>
            <a:ext cx="6296667" cy="3738844"/>
          </a:xfrm>
          <a:prstGeom prst="rect">
            <a:avLst/>
          </a:prstGeom>
          <a:noFill/>
        </p:spPr>
        <p:txBody>
          <a:bodyPr wrap="square" rtlCol="0">
            <a:spAutoFit/>
          </a:bodyPr>
          <a:lstStyle/>
          <a:p>
            <a:pPr>
              <a:lnSpc>
                <a:spcPct val="150000"/>
              </a:lnSpc>
            </a:pPr>
            <a:r>
              <a:rPr lang="fr-CA" sz="1600" b="1" dirty="0"/>
              <a:t>Ce que dit la science…</a:t>
            </a:r>
            <a:endParaRPr lang="fr-CA" sz="1600" dirty="0"/>
          </a:p>
          <a:p>
            <a:pPr marL="285750" indent="-285750">
              <a:lnSpc>
                <a:spcPct val="150000"/>
              </a:lnSpc>
              <a:buFont typeface="Arial" panose="020B0604020202020204" pitchFamily="34" charset="0"/>
              <a:buChar char="•"/>
            </a:pPr>
            <a:r>
              <a:rPr lang="fr-CA" sz="1600" dirty="0"/>
              <a:t>80 % de l’information non prise en notes est oubliée dès le lendemain.</a:t>
            </a:r>
          </a:p>
          <a:p>
            <a:pPr marL="285750" indent="-285750">
              <a:lnSpc>
                <a:spcPct val="150000"/>
              </a:lnSpc>
              <a:buFont typeface="Arial" panose="020B0604020202020204" pitchFamily="34" charset="0"/>
              <a:buChar char="•"/>
            </a:pPr>
            <a:r>
              <a:rPr lang="fr-CA" sz="1600" dirty="0"/>
              <a:t>Prendre des notes active des réseaux cognitifs complexes (écoute, attention, synthèse, écriture), ce qui renforce la mémoire et la compréhension à long terme.​​</a:t>
            </a:r>
          </a:p>
          <a:p>
            <a:pPr marL="285750" indent="-285750">
              <a:lnSpc>
                <a:spcPct val="150000"/>
              </a:lnSpc>
              <a:buFont typeface="Arial" panose="020B0604020202020204" pitchFamily="34" charset="0"/>
              <a:buChar char="•"/>
            </a:pPr>
            <a:r>
              <a:rPr lang="fr-CA" sz="1600" dirty="0"/>
              <a:t>Les adultes en retour aux études bénéficient particulièrement de la prise de notes pour structurer, filtrer et résumer l’essentiel, ce qui améliore la prise de décisions lors de l’étude.</a:t>
            </a:r>
          </a:p>
        </p:txBody>
      </p:sp>
      <p:sp>
        <p:nvSpPr>
          <p:cNvPr id="2" name="ZoneTexte 1">
            <a:extLst>
              <a:ext uri="{FF2B5EF4-FFF2-40B4-BE49-F238E27FC236}">
                <a16:creationId xmlns:a16="http://schemas.microsoft.com/office/drawing/2014/main" id="{FBCEAEBD-38E8-1205-1C95-8C2E92B9D510}"/>
              </a:ext>
            </a:extLst>
          </p:cNvPr>
          <p:cNvSpPr txBox="1"/>
          <p:nvPr>
            <p:custDataLst>
              <p:tags r:id="rId4"/>
            </p:custDataLst>
          </p:nvPr>
        </p:nvSpPr>
        <p:spPr>
          <a:xfrm>
            <a:off x="457790" y="5857690"/>
            <a:ext cx="8757134" cy="523220"/>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a:t>
            </a:r>
            <a:r>
              <a:rPr lang="en-US" sz="1400">
                <a:solidFill>
                  <a:schemeClr val="bg1"/>
                </a:solidFill>
                <a:latin typeface="+mj-lt"/>
              </a:rPr>
              <a:t>Sheridan College. (n.d.). Taking Notes – Adult Learner Skills. Sheridan College </a:t>
            </a:r>
            <a:r>
              <a:rPr lang="en-US" sz="1400" err="1">
                <a:solidFill>
                  <a:schemeClr val="bg1"/>
                </a:solidFill>
                <a:latin typeface="+mj-lt"/>
              </a:rPr>
              <a:t>LibGuides</a:t>
            </a:r>
            <a:r>
              <a:rPr lang="en-US" sz="1400">
                <a:solidFill>
                  <a:schemeClr val="bg1"/>
                </a:solidFill>
                <a:latin typeface="+mj-lt"/>
              </a:rPr>
              <a:t>. </a:t>
            </a:r>
            <a:r>
              <a:rPr lang="en-US" sz="1400">
                <a:solidFill>
                  <a:schemeClr val="bg1"/>
                </a:solidFill>
                <a:latin typeface="+mj-lt"/>
                <a:hlinkClick r:id="rId8"/>
              </a:rPr>
              <a:t>https://sheridancollege.libguides.com/adultlearner/study-skills/taking-notes</a:t>
            </a:r>
            <a:endParaRPr lang="fr-CA" sz="1400">
              <a:solidFill>
                <a:srgbClr val="00B0F0"/>
              </a:solidFill>
              <a:latin typeface="+mj-lt"/>
            </a:endParaRPr>
          </a:p>
        </p:txBody>
      </p:sp>
      <p:pic>
        <p:nvPicPr>
          <p:cNvPr id="6" name="Image 5" descr="Une image contenant Visage humain, personne, habits, sourire&#10;&#10;Le contenu généré par l’IA peut être incorrect.">
            <a:extLst>
              <a:ext uri="{FF2B5EF4-FFF2-40B4-BE49-F238E27FC236}">
                <a16:creationId xmlns:a16="http://schemas.microsoft.com/office/drawing/2014/main" id="{8DCC402C-006B-A8B5-2D33-4270491ED141}"/>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rcRect t="4889" r="52167"/>
          <a:stretch>
            <a:fillRect/>
          </a:stretch>
        </p:blipFill>
        <p:spPr>
          <a:xfrm>
            <a:off x="7030720" y="853988"/>
            <a:ext cx="4317999" cy="4829539"/>
          </a:xfrm>
          <a:prstGeom prst="rect">
            <a:avLst/>
          </a:prstGeom>
        </p:spPr>
      </p:pic>
    </p:spTree>
    <p:extLst>
      <p:ext uri="{BB962C8B-B14F-4D97-AF65-F5344CB8AC3E}">
        <p14:creationId xmlns:p14="http://schemas.microsoft.com/office/powerpoint/2010/main" val="3605716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4955E-4899-5CE2-9624-E446AF4BA88D}"/>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C855CD65-630E-5B41-5C61-EF7CAB7D768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A601F6E4-6DF5-7306-8ADC-6838DE99F6A3}"/>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Prise de notes : quels effets sur le cerveau ?</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533C9F23-031B-7248-9CE7-507584DACA21}"/>
              </a:ext>
            </a:extLst>
          </p:cNvPr>
          <p:cNvSpPr txBox="1"/>
          <p:nvPr>
            <p:custDataLst>
              <p:tags r:id="rId3"/>
            </p:custDataLst>
          </p:nvPr>
        </p:nvSpPr>
        <p:spPr>
          <a:xfrm>
            <a:off x="734052" y="1508701"/>
            <a:ext cx="9987227" cy="3001143"/>
          </a:xfrm>
          <a:prstGeom prst="rect">
            <a:avLst/>
          </a:prstGeom>
          <a:noFill/>
        </p:spPr>
        <p:txBody>
          <a:bodyPr wrap="square" rtlCol="0">
            <a:spAutoFit/>
          </a:bodyPr>
          <a:lstStyle/>
          <a:p>
            <a:pPr>
              <a:lnSpc>
                <a:spcPct val="150000"/>
              </a:lnSpc>
            </a:pPr>
            <a:r>
              <a:rPr lang="fr-CA" sz="1600" b="1" dirty="0"/>
              <a:t>Ce que dit la science…</a:t>
            </a:r>
            <a:endParaRPr lang="fr-CA" sz="1600" dirty="0"/>
          </a:p>
          <a:p>
            <a:pPr marL="285750" indent="-285750">
              <a:lnSpc>
                <a:spcPct val="150000"/>
              </a:lnSpc>
              <a:buFont typeface="Arial" panose="020B0604020202020204" pitchFamily="34" charset="0"/>
              <a:buChar char="•"/>
            </a:pPr>
            <a:r>
              <a:rPr lang="fr-CA" sz="1600" dirty="0"/>
              <a:t>Prendre des notes à la main favorise la mémoire, la compréhension conceptuelle, la vitesse de traitement, la mémoire de travail et la mémoire visuelle.​</a:t>
            </a:r>
          </a:p>
          <a:p>
            <a:pPr marL="285750" indent="-285750">
              <a:lnSpc>
                <a:spcPct val="150000"/>
              </a:lnSpc>
              <a:buFont typeface="Arial" panose="020B0604020202020204" pitchFamily="34" charset="0"/>
              <a:buChar char="•"/>
            </a:pPr>
            <a:r>
              <a:rPr lang="fr-CA" sz="1600" dirty="0"/>
              <a:t>L’écriture manuscrite stimule le cerveau : création de circuits neuronaux plus profonds et amélioration des fonctions exécutives (attention, planification, inhibition).​​</a:t>
            </a:r>
          </a:p>
          <a:p>
            <a:pPr marL="285750" indent="-285750">
              <a:lnSpc>
                <a:spcPct val="150000"/>
              </a:lnSpc>
              <a:buFont typeface="Arial" panose="020B0604020202020204" pitchFamily="34" charset="0"/>
              <a:buChar char="•"/>
            </a:pPr>
            <a:r>
              <a:rPr lang="fr-CA" sz="1600" dirty="0"/>
              <a:t>Prendre des notes à l’ordinateur ou sur tablette permet une meilleure organisation, la recherche rapide et la gestion de gros volumes, mais, en favorisant la prise de notes mot à mot, ce moyen diminue la compréhension en profondeur.​</a:t>
            </a:r>
          </a:p>
        </p:txBody>
      </p:sp>
      <p:sp>
        <p:nvSpPr>
          <p:cNvPr id="2" name="ZoneTexte 1">
            <a:extLst>
              <a:ext uri="{FF2B5EF4-FFF2-40B4-BE49-F238E27FC236}">
                <a16:creationId xmlns:a16="http://schemas.microsoft.com/office/drawing/2014/main" id="{7C787DBB-1755-C96F-3334-C98354958BF3}"/>
              </a:ext>
            </a:extLst>
          </p:cNvPr>
          <p:cNvSpPr txBox="1"/>
          <p:nvPr>
            <p:custDataLst>
              <p:tags r:id="rId4"/>
            </p:custDataLst>
          </p:nvPr>
        </p:nvSpPr>
        <p:spPr>
          <a:xfrm>
            <a:off x="313372" y="5749409"/>
            <a:ext cx="9987226" cy="954107"/>
          </a:xfrm>
          <a:prstGeom prst="rect">
            <a:avLst/>
          </a:prstGeom>
          <a:noFill/>
        </p:spPr>
        <p:txBody>
          <a:bodyPr wrap="square">
            <a:spAutoFit/>
          </a:bodyPr>
          <a:lstStyle/>
          <a:p>
            <a:r>
              <a:rPr lang="fr-CA" sz="1400" i="0" u="none" strike="noStrike" dirty="0">
                <a:solidFill>
                  <a:schemeClr val="bg1"/>
                </a:solidFill>
                <a:effectLst/>
                <a:latin typeface="+mj-lt"/>
              </a:rPr>
              <a:t>Source</a:t>
            </a:r>
            <a:r>
              <a:rPr lang="fr-CA" sz="1400" dirty="0">
                <a:solidFill>
                  <a:schemeClr val="bg1"/>
                </a:solidFill>
                <a:latin typeface="+mj-lt"/>
              </a:rPr>
              <a:t> : </a:t>
            </a:r>
            <a:r>
              <a:rPr lang="en-US" sz="1400" dirty="0">
                <a:solidFill>
                  <a:schemeClr val="bg1"/>
                </a:solidFill>
                <a:latin typeface="+mj-lt"/>
              </a:rPr>
              <a:t>Al-Sharman, A., Shalash, R. J., Omran, T. A. M., Elsayed, R. M., Warfa, I. A., Ali Adawi, W. S. E., </a:t>
            </a:r>
            <a:r>
              <a:rPr lang="en-US" sz="1400" dirty="0" err="1">
                <a:solidFill>
                  <a:schemeClr val="bg1"/>
                </a:solidFill>
                <a:latin typeface="+mj-lt"/>
              </a:rPr>
              <a:t>Aljaberi</a:t>
            </a:r>
            <a:r>
              <a:rPr lang="en-US" sz="1400" dirty="0">
                <a:solidFill>
                  <a:schemeClr val="bg1"/>
                </a:solidFill>
                <a:latin typeface="+mj-lt"/>
              </a:rPr>
              <a:t>, A. O., </a:t>
            </a:r>
            <a:r>
              <a:rPr lang="en-US" sz="1400" dirty="0" err="1">
                <a:solidFill>
                  <a:schemeClr val="bg1"/>
                </a:solidFill>
                <a:latin typeface="+mj-lt"/>
              </a:rPr>
              <a:t>Alabdooli</a:t>
            </a:r>
            <a:r>
              <a:rPr lang="en-US" sz="1400" dirty="0">
                <a:solidFill>
                  <a:schemeClr val="bg1"/>
                </a:solidFill>
                <a:latin typeface="+mj-lt"/>
              </a:rPr>
              <a:t>, A. A., Arumugam, A., Ramakrishnan, S., Saad, N., </a:t>
            </a:r>
            <a:r>
              <a:rPr lang="en-US" sz="1400" dirty="0" err="1">
                <a:solidFill>
                  <a:schemeClr val="bg1"/>
                </a:solidFill>
                <a:latin typeface="+mj-lt"/>
              </a:rPr>
              <a:t>Ahbouch</a:t>
            </a:r>
            <a:r>
              <a:rPr lang="en-US" sz="1400" dirty="0">
                <a:solidFill>
                  <a:schemeClr val="bg1"/>
                </a:solidFill>
                <a:latin typeface="+mj-lt"/>
              </a:rPr>
              <a:t>, A., Bani </a:t>
            </a:r>
            <a:r>
              <a:rPr lang="en-US" sz="1400" dirty="0" err="1">
                <a:solidFill>
                  <a:schemeClr val="bg1"/>
                </a:solidFill>
                <a:latin typeface="+mj-lt"/>
              </a:rPr>
              <a:t>issa</a:t>
            </a:r>
            <a:r>
              <a:rPr lang="en-US" sz="1400" dirty="0">
                <a:solidFill>
                  <a:schemeClr val="bg1"/>
                </a:solidFill>
                <a:latin typeface="+mj-lt"/>
              </a:rPr>
              <a:t>, W., Hijazi, H., Kim, M., Hegazy, F., Nashwan, A., &amp; Nashwan, A. (2025). Exploring the impact of note taking methods on cognitive function among university students. BMC Medical Education, 25, 1218. </a:t>
            </a:r>
            <a:r>
              <a:rPr lang="en-US" sz="1400" dirty="0">
                <a:solidFill>
                  <a:schemeClr val="bg1"/>
                </a:solidFill>
                <a:latin typeface="+mj-lt"/>
                <a:hlinkClick r:id="rId7"/>
              </a:rPr>
              <a:t>https://doi.org/10.1186/s12909-025-07593-x</a:t>
            </a:r>
            <a:endParaRPr lang="fr-CA" sz="1400" dirty="0">
              <a:solidFill>
                <a:srgbClr val="00B0F0"/>
              </a:solidFill>
              <a:latin typeface="+mj-lt"/>
            </a:endParaRPr>
          </a:p>
        </p:txBody>
      </p:sp>
    </p:spTree>
    <p:extLst>
      <p:ext uri="{BB962C8B-B14F-4D97-AF65-F5344CB8AC3E}">
        <p14:creationId xmlns:p14="http://schemas.microsoft.com/office/powerpoint/2010/main" val="402415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006F0-6C71-2553-F70D-286F2A480F86}"/>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BDDCD6B1-B417-8E06-4F59-D08AD0599A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4831962B-7163-762B-43C4-318F847064EE}"/>
              </a:ext>
            </a:extLst>
          </p:cNvPr>
          <p:cNvSpPr>
            <a:spLocks noGrp="1"/>
          </p:cNvSpPr>
          <p:nvPr>
            <p:ph type="ctrTitle"/>
            <p:custDataLst>
              <p:tags r:id="rId2"/>
            </p:custDataLst>
          </p:nvPr>
        </p:nvSpPr>
        <p:spPr>
          <a:xfrm>
            <a:off x="734052" y="738700"/>
            <a:ext cx="9324348" cy="506655"/>
          </a:xfrm>
          <a:ln>
            <a:noFill/>
          </a:ln>
        </p:spPr>
        <p:txBody>
          <a:bodyPr>
            <a:normAutofit fontScale="90000"/>
          </a:bodyPr>
          <a:lstStyle/>
          <a:p>
            <a:pPr algn="l"/>
            <a:br>
              <a:rPr lang="fr-CA" sz="4000" b="1">
                <a:solidFill>
                  <a:schemeClr val="accent4"/>
                </a:solidFill>
              </a:rPr>
            </a:br>
            <a:r>
              <a:rPr lang="fr-CA" sz="3300" b="1">
                <a:solidFill>
                  <a:schemeClr val="accent1"/>
                </a:solidFill>
              </a:rPr>
              <a:t>Méthodes recommandées pour adultes</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91E73F1F-6C7F-8BE4-B87C-E0F616FE8B0A}"/>
              </a:ext>
            </a:extLst>
          </p:cNvPr>
          <p:cNvSpPr txBox="1"/>
          <p:nvPr>
            <p:custDataLst>
              <p:tags r:id="rId3"/>
            </p:custDataLst>
          </p:nvPr>
        </p:nvSpPr>
        <p:spPr>
          <a:xfrm>
            <a:off x="734052" y="1374912"/>
            <a:ext cx="10902777" cy="3369512"/>
          </a:xfrm>
          <a:prstGeom prst="rect">
            <a:avLst/>
          </a:prstGeom>
          <a:noFill/>
        </p:spPr>
        <p:txBody>
          <a:bodyPr wrap="square" rtlCol="0">
            <a:spAutoFit/>
          </a:bodyPr>
          <a:lstStyle/>
          <a:p>
            <a:pPr>
              <a:lnSpc>
                <a:spcPct val="150000"/>
              </a:lnSpc>
            </a:pPr>
            <a:r>
              <a:rPr lang="fr-CA" sz="1600" b="1" dirty="0"/>
              <a:t>La méthode Cornell : </a:t>
            </a:r>
            <a:r>
              <a:rPr lang="fr-CA" sz="1600" dirty="0"/>
              <a:t>Démontrée scientifiquement pour améliorer la qualité des notes et les performances à l’examen* (gain moyen de +30 % dans les résultats d’apprentissage après une formation à cette méthode).​</a:t>
            </a:r>
          </a:p>
          <a:p>
            <a:pPr marL="742950" lvl="1" indent="-285750">
              <a:lnSpc>
                <a:spcPct val="150000"/>
              </a:lnSpc>
              <a:buFont typeface="Arial" panose="020B0604020202020204" pitchFamily="34" charset="0"/>
              <a:buChar char="•"/>
            </a:pPr>
            <a:r>
              <a:rPr lang="fr-CA" sz="1600" dirty="0"/>
              <a:t>Prise structurée (idée principale, question, résumé);</a:t>
            </a:r>
          </a:p>
          <a:p>
            <a:pPr marL="742950" lvl="1" indent="-285750">
              <a:lnSpc>
                <a:spcPct val="150000"/>
              </a:lnSpc>
              <a:buFont typeface="Arial" panose="020B0604020202020204" pitchFamily="34" charset="0"/>
              <a:buChar char="•"/>
            </a:pPr>
            <a:r>
              <a:rPr lang="fr-CA" sz="1600" dirty="0"/>
              <a:t>Révision facilitée et synthèse rapide.</a:t>
            </a:r>
          </a:p>
          <a:p>
            <a:pPr>
              <a:lnSpc>
                <a:spcPct val="150000"/>
              </a:lnSpc>
            </a:pPr>
            <a:r>
              <a:rPr lang="fr-CA" sz="1600" b="1" dirty="0"/>
              <a:t>Prise de notes active </a:t>
            </a:r>
            <a:r>
              <a:rPr lang="fr-CA" sz="1600" dirty="0"/>
              <a:t>: Utiliser des mots-clés, faire des liens, ajouter des couleurs ou des symboles, compléter ses notes dans les 24 h pour renforcer l’assimilation.​​</a:t>
            </a:r>
          </a:p>
          <a:p>
            <a:pPr>
              <a:lnSpc>
                <a:spcPct val="150000"/>
              </a:lnSpc>
            </a:pPr>
            <a:r>
              <a:rPr lang="fr-CA" sz="1600" b="1" dirty="0"/>
              <a:t>Alternance manuscrit/numérique </a:t>
            </a:r>
            <a:r>
              <a:rPr lang="fr-CA" sz="1600" dirty="0"/>
              <a:t>: Plusieurs études confirment que l’alternance (ex. : synthèse manuscrite après notes numériques) maximise la mémorisation et l'organisation, tout en profitant du meilleur des deux mondes.</a:t>
            </a:r>
          </a:p>
        </p:txBody>
      </p:sp>
      <p:sp>
        <p:nvSpPr>
          <p:cNvPr id="2" name="ZoneTexte 1">
            <a:extLst>
              <a:ext uri="{FF2B5EF4-FFF2-40B4-BE49-F238E27FC236}">
                <a16:creationId xmlns:a16="http://schemas.microsoft.com/office/drawing/2014/main" id="{9C7879A2-C129-732E-4691-D01D574E2420}"/>
              </a:ext>
            </a:extLst>
          </p:cNvPr>
          <p:cNvSpPr txBox="1"/>
          <p:nvPr>
            <p:custDataLst>
              <p:tags r:id="rId4"/>
            </p:custDataLst>
          </p:nvPr>
        </p:nvSpPr>
        <p:spPr>
          <a:xfrm>
            <a:off x="536892" y="5815410"/>
            <a:ext cx="9551987" cy="738664"/>
          </a:xfrm>
          <a:prstGeom prst="rect">
            <a:avLst/>
          </a:prstGeom>
          <a:noFill/>
        </p:spPr>
        <p:txBody>
          <a:bodyPr wrap="square">
            <a:spAutoFit/>
          </a:bodyPr>
          <a:lstStyle/>
          <a:p>
            <a:r>
              <a:rPr lang="fr-CA" sz="1400" i="0" u="none" strike="noStrike" dirty="0">
                <a:solidFill>
                  <a:schemeClr val="bg1"/>
                </a:solidFill>
                <a:effectLst/>
                <a:latin typeface="+mj-lt"/>
              </a:rPr>
              <a:t>Source</a:t>
            </a:r>
            <a:r>
              <a:rPr lang="fr-CA" sz="1400" dirty="0">
                <a:solidFill>
                  <a:schemeClr val="bg1"/>
                </a:solidFill>
                <a:latin typeface="+mj-lt"/>
              </a:rPr>
              <a:t> : </a:t>
            </a:r>
            <a:r>
              <a:rPr lang="en-US" sz="1400" dirty="0" err="1">
                <a:solidFill>
                  <a:schemeClr val="bg1"/>
                </a:solidFill>
                <a:latin typeface="+mj-lt"/>
              </a:rPr>
              <a:t>Amhout</a:t>
            </a:r>
            <a:r>
              <a:rPr lang="en-US" sz="1400" dirty="0">
                <a:solidFill>
                  <a:schemeClr val="bg1"/>
                </a:solidFill>
                <a:latin typeface="+mj-lt"/>
              </a:rPr>
              <a:t>, A., </a:t>
            </a:r>
            <a:r>
              <a:rPr lang="en-US" sz="1400" dirty="0" err="1">
                <a:solidFill>
                  <a:schemeClr val="bg1"/>
                </a:solidFill>
                <a:latin typeface="+mj-lt"/>
              </a:rPr>
              <a:t>Kharbach</a:t>
            </a:r>
            <a:r>
              <a:rPr lang="en-US" sz="1400" dirty="0">
                <a:solidFill>
                  <a:schemeClr val="bg1"/>
                </a:solidFill>
                <a:latin typeface="+mj-lt"/>
              </a:rPr>
              <a:t>, A., Naciri, A., &amp; Lahlou, L. (2023). The effect of the Cornell method on the quality of grade production and learning performance of nursing students. Pedagogical Research, 8(2), em0153. </a:t>
            </a:r>
            <a:r>
              <a:rPr lang="en-US" sz="1400" dirty="0">
                <a:solidFill>
                  <a:schemeClr val="bg1"/>
                </a:solidFill>
                <a:latin typeface="+mj-lt"/>
                <a:hlinkClick r:id="rId7"/>
              </a:rPr>
              <a:t>https://doi.org/10.29333/pr/12787</a:t>
            </a:r>
            <a:endParaRPr lang="fr-CA" sz="1400" dirty="0">
              <a:solidFill>
                <a:srgbClr val="00B0F0"/>
              </a:solidFill>
              <a:latin typeface="+mj-lt"/>
            </a:endParaRPr>
          </a:p>
        </p:txBody>
      </p:sp>
    </p:spTree>
    <p:extLst>
      <p:ext uri="{BB962C8B-B14F-4D97-AF65-F5344CB8AC3E}">
        <p14:creationId xmlns:p14="http://schemas.microsoft.com/office/powerpoint/2010/main" val="2180744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AF64F-487C-A50F-FBC3-A7D66FF75140}"/>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3C4F7604-0448-8214-82A0-FDD61ECE326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3EE890E4-8176-74EF-B59D-64EF10D56940}"/>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Conseils spécifiques pour un retour aux études</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673E99EC-1BED-CC60-FB1A-B75D306C4997}"/>
              </a:ext>
            </a:extLst>
          </p:cNvPr>
          <p:cNvSpPr txBox="1"/>
          <p:nvPr>
            <p:custDataLst>
              <p:tags r:id="rId3"/>
            </p:custDataLst>
          </p:nvPr>
        </p:nvSpPr>
        <p:spPr>
          <a:xfrm>
            <a:off x="734052" y="1636334"/>
            <a:ext cx="9987227" cy="300018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CA" sz="1600" dirty="0"/>
              <a:t>Se préparer avant le cours (relire ses notes, repérer les points importants, arriver reposé(e) et concentré(e).​</a:t>
            </a:r>
          </a:p>
          <a:p>
            <a:pPr marL="285750" indent="-285750">
              <a:lnSpc>
                <a:spcPct val="150000"/>
              </a:lnSpc>
              <a:buFont typeface="Arial" panose="020B0604020202020204" pitchFamily="34" charset="0"/>
              <a:buChar char="•"/>
            </a:pPr>
            <a:r>
              <a:rPr lang="fr-CA" sz="1600" dirty="0"/>
              <a:t>Choisir ou combiner le support qui convient à son style d’apprentissage (crayon, tablette, ordinateur) et s’interdire la prise de notes verbatim (essayer de reformuler et schématiser).</a:t>
            </a:r>
          </a:p>
          <a:p>
            <a:pPr marL="285750" indent="-285750">
              <a:lnSpc>
                <a:spcPct val="150000"/>
              </a:lnSpc>
              <a:buFont typeface="Arial" panose="020B0604020202020204" pitchFamily="34" charset="0"/>
              <a:buChar char="•"/>
            </a:pPr>
            <a:r>
              <a:rPr lang="fr-CA" sz="1600" dirty="0"/>
              <a:t>Revoir et compléter ses notes après chaque cours : plus la réactivation est rapide, plus la mémorisation est forte.​​</a:t>
            </a:r>
          </a:p>
          <a:p>
            <a:pPr marL="285750" indent="-285750">
              <a:lnSpc>
                <a:spcPct val="150000"/>
              </a:lnSpc>
              <a:buFont typeface="Arial" panose="020B0604020202020204" pitchFamily="34" charset="0"/>
              <a:buChar char="•"/>
            </a:pPr>
            <a:r>
              <a:rPr lang="fr-CA" sz="1600" dirty="0"/>
              <a:t>Privilégier les abréviations, la synthèse et la visualisation (dessins, schémas, cartes heuristiques).</a:t>
            </a:r>
          </a:p>
          <a:p>
            <a:pPr marL="285750" indent="-285750">
              <a:lnSpc>
                <a:spcPct val="150000"/>
              </a:lnSpc>
              <a:buFont typeface="Arial" panose="020B0604020202020204" pitchFamily="34" charset="0"/>
              <a:buChar char="•"/>
            </a:pPr>
            <a:r>
              <a:rPr lang="fr-CA" sz="1600" dirty="0"/>
              <a:t>Partager ses notes ou les comparer en groupe, pour s’autoévaluer et enrichir son contenu.</a:t>
            </a:r>
          </a:p>
        </p:txBody>
      </p:sp>
      <p:sp>
        <p:nvSpPr>
          <p:cNvPr id="2" name="ZoneTexte 1">
            <a:extLst>
              <a:ext uri="{FF2B5EF4-FFF2-40B4-BE49-F238E27FC236}">
                <a16:creationId xmlns:a16="http://schemas.microsoft.com/office/drawing/2014/main" id="{DEE1F1F5-43B1-4190-19E0-01BC8DF40795}"/>
              </a:ext>
            </a:extLst>
          </p:cNvPr>
          <p:cNvSpPr txBox="1"/>
          <p:nvPr>
            <p:custDataLst>
              <p:tags r:id="rId4"/>
            </p:custDataLst>
          </p:nvPr>
        </p:nvSpPr>
        <p:spPr>
          <a:xfrm>
            <a:off x="457790" y="5809934"/>
            <a:ext cx="9712370" cy="738664"/>
          </a:xfrm>
          <a:prstGeom prst="rect">
            <a:avLst/>
          </a:prstGeom>
          <a:noFill/>
        </p:spPr>
        <p:txBody>
          <a:bodyPr wrap="square">
            <a:spAutoFit/>
          </a:bodyPr>
          <a:lstStyle/>
          <a:p>
            <a:r>
              <a:rPr lang="fr-CA" sz="1400" i="0" u="none" strike="noStrike" dirty="0">
                <a:solidFill>
                  <a:schemeClr val="bg1"/>
                </a:solidFill>
                <a:effectLst/>
                <a:latin typeface="+mj-lt"/>
              </a:rPr>
              <a:t>Source</a:t>
            </a:r>
            <a:r>
              <a:rPr lang="fr-CA" sz="1400" dirty="0">
                <a:solidFill>
                  <a:schemeClr val="bg1"/>
                </a:solidFill>
                <a:latin typeface="+mj-lt"/>
              </a:rPr>
              <a:t> : </a:t>
            </a:r>
            <a:r>
              <a:rPr lang="en-US" sz="1400" dirty="0" err="1">
                <a:solidFill>
                  <a:schemeClr val="bg1"/>
                </a:solidFill>
                <a:latin typeface="+mj-lt"/>
              </a:rPr>
              <a:t>Amhout</a:t>
            </a:r>
            <a:r>
              <a:rPr lang="en-US" sz="1400" dirty="0">
                <a:solidFill>
                  <a:schemeClr val="bg1"/>
                </a:solidFill>
                <a:latin typeface="+mj-lt"/>
              </a:rPr>
              <a:t>, A., </a:t>
            </a:r>
            <a:r>
              <a:rPr lang="en-US" sz="1400" dirty="0" err="1">
                <a:solidFill>
                  <a:schemeClr val="bg1"/>
                </a:solidFill>
                <a:latin typeface="+mj-lt"/>
              </a:rPr>
              <a:t>Kharbach</a:t>
            </a:r>
            <a:r>
              <a:rPr lang="en-US" sz="1400" dirty="0">
                <a:solidFill>
                  <a:schemeClr val="bg1"/>
                </a:solidFill>
                <a:latin typeface="+mj-lt"/>
              </a:rPr>
              <a:t>, A., Naciri, A., &amp; Lahlou, L. (2023). The effect of the Cornell method on the quality of grade production and learning performance of nursing students. Pedagogical Research, 8(2), em0153. </a:t>
            </a:r>
            <a:r>
              <a:rPr lang="en-US" sz="1400" dirty="0">
                <a:solidFill>
                  <a:schemeClr val="bg1"/>
                </a:solidFill>
                <a:latin typeface="+mj-lt"/>
                <a:hlinkClick r:id="rId7"/>
              </a:rPr>
              <a:t>https://doi.org/10.29333/pr/12787</a:t>
            </a:r>
            <a:endParaRPr lang="fr-CA" sz="1400" dirty="0">
              <a:solidFill>
                <a:srgbClr val="00B0F0"/>
              </a:solidFill>
              <a:latin typeface="+mj-lt"/>
            </a:endParaRPr>
          </a:p>
        </p:txBody>
      </p:sp>
    </p:spTree>
    <p:extLst>
      <p:ext uri="{BB962C8B-B14F-4D97-AF65-F5344CB8AC3E}">
        <p14:creationId xmlns:p14="http://schemas.microsoft.com/office/powerpoint/2010/main" val="2101323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5E3F7-38A1-2753-A95E-F3196773B897}"/>
            </a:ext>
          </a:extLst>
        </p:cNvPr>
        <p:cNvGrpSpPr/>
        <p:nvPr/>
      </p:nvGrpSpPr>
      <p:grpSpPr>
        <a:xfrm>
          <a:off x="0" y="0"/>
          <a:ext cx="0" cy="0"/>
          <a:chOff x="0" y="0"/>
          <a:chExt cx="0" cy="0"/>
        </a:xfrm>
      </p:grpSpPr>
      <p:pic>
        <p:nvPicPr>
          <p:cNvPr id="4" name="Image 3" descr="Une image contenant texte, capture d’écran, Rectangle, noir et blanc&#10;&#10;Le contenu généré par l’IA peut être incorrect.">
            <a:extLst>
              <a:ext uri="{FF2B5EF4-FFF2-40B4-BE49-F238E27FC236}">
                <a16:creationId xmlns:a16="http://schemas.microsoft.com/office/drawing/2014/main" id="{690633DB-5FAB-F9F3-32F3-C33E08C51521}"/>
              </a:ext>
            </a:extLst>
          </p:cNvPr>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Titre 1">
            <a:extLst>
              <a:ext uri="{FF2B5EF4-FFF2-40B4-BE49-F238E27FC236}">
                <a16:creationId xmlns:a16="http://schemas.microsoft.com/office/drawing/2014/main" id="{123919EE-4278-B8EE-627D-7743D9445B0C}"/>
              </a:ext>
            </a:extLst>
          </p:cNvPr>
          <p:cNvSpPr>
            <a:spLocks noGrp="1"/>
          </p:cNvSpPr>
          <p:nvPr>
            <p:ph type="ctrTitle"/>
            <p:custDataLst>
              <p:tags r:id="rId2"/>
            </p:custDataLst>
          </p:nvPr>
        </p:nvSpPr>
        <p:spPr>
          <a:xfrm>
            <a:off x="781489" y="823263"/>
            <a:ext cx="8930648" cy="461251"/>
          </a:xfrm>
          <a:ln>
            <a:noFill/>
          </a:ln>
        </p:spPr>
        <p:txBody>
          <a:bodyPr>
            <a:normAutofit fontScale="90000"/>
          </a:bodyPr>
          <a:lstStyle/>
          <a:p>
            <a:pPr algn="l"/>
            <a:br>
              <a:rPr lang="fr-CA" sz="4000" b="1">
                <a:solidFill>
                  <a:schemeClr val="accent6"/>
                </a:solidFill>
              </a:rPr>
            </a:br>
            <a:r>
              <a:rPr lang="fr-CA" sz="3300" b="1">
                <a:solidFill>
                  <a:schemeClr val="accent1"/>
                </a:solidFill>
              </a:rPr>
              <a:t>On s’améliore avec notre prise de notes!</a:t>
            </a:r>
          </a:p>
        </p:txBody>
      </p:sp>
      <p:sp>
        <p:nvSpPr>
          <p:cNvPr id="20" name="Sous-titre 2">
            <a:extLst>
              <a:ext uri="{FF2B5EF4-FFF2-40B4-BE49-F238E27FC236}">
                <a16:creationId xmlns:a16="http://schemas.microsoft.com/office/drawing/2014/main" id="{DD0788C1-B4AA-25BC-0F1A-D48089555A47}"/>
              </a:ext>
            </a:extLst>
          </p:cNvPr>
          <p:cNvSpPr txBox="1">
            <a:spLocks/>
          </p:cNvSpPr>
          <p:nvPr>
            <p:custDataLst>
              <p:tags r:id="rId3"/>
            </p:custDataLst>
          </p:nvPr>
        </p:nvSpPr>
        <p:spPr>
          <a:xfrm>
            <a:off x="734052" y="3193727"/>
            <a:ext cx="8359148" cy="962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Font typeface="+mj-lt"/>
              <a:buAutoNum type="arabicPeriod"/>
            </a:pPr>
            <a:endParaRPr lang="fr-CA" sz="1600"/>
          </a:p>
        </p:txBody>
      </p:sp>
      <p:sp>
        <p:nvSpPr>
          <p:cNvPr id="7" name="ZoneTexte 6">
            <a:extLst>
              <a:ext uri="{FF2B5EF4-FFF2-40B4-BE49-F238E27FC236}">
                <a16:creationId xmlns:a16="http://schemas.microsoft.com/office/drawing/2014/main" id="{B73CB791-B30F-6E33-87AA-5F8D5F462FED}"/>
              </a:ext>
            </a:extLst>
          </p:cNvPr>
          <p:cNvSpPr txBox="1"/>
          <p:nvPr>
            <p:custDataLst>
              <p:tags r:id="rId4"/>
            </p:custDataLst>
          </p:nvPr>
        </p:nvSpPr>
        <p:spPr>
          <a:xfrm>
            <a:off x="781489" y="1964916"/>
            <a:ext cx="3210408" cy="1846659"/>
          </a:xfrm>
          <a:prstGeom prst="rect">
            <a:avLst/>
          </a:prstGeom>
          <a:noFill/>
        </p:spPr>
        <p:txBody>
          <a:bodyPr wrap="square" rtlCol="0">
            <a:spAutoFit/>
          </a:bodyPr>
          <a:lstStyle/>
          <a:p>
            <a:pPr>
              <a:lnSpc>
                <a:spcPct val="150000"/>
              </a:lnSpc>
            </a:pPr>
            <a:r>
              <a:rPr lang="fr-CA" sz="1600" b="1" dirty="0"/>
              <a:t>Visionnez la capsule suivante, puis effectuer l’exercice </a:t>
            </a:r>
            <a:r>
              <a:rPr lang="fr-CA" sz="1600" dirty="0"/>
              <a:t>: </a:t>
            </a:r>
          </a:p>
          <a:p>
            <a:pPr>
              <a:lnSpc>
                <a:spcPct val="150000"/>
              </a:lnSpc>
            </a:pPr>
            <a:r>
              <a:rPr lang="fr-CA" sz="1600" dirty="0">
                <a:solidFill>
                  <a:prstClr val="black"/>
                </a:solidFill>
                <a:hlinkClick r:id="rId10"/>
              </a:rPr>
              <a:t>Comment prendre des notes à partir de la méthode Cornell</a:t>
            </a:r>
            <a:endParaRPr lang="en-US" sz="1600" dirty="0">
              <a:solidFill>
                <a:prstClr val="black"/>
              </a:solidFill>
            </a:endParaRPr>
          </a:p>
          <a:p>
            <a:endParaRPr lang="fr-CA" dirty="0"/>
          </a:p>
        </p:txBody>
      </p:sp>
      <p:sp>
        <p:nvSpPr>
          <p:cNvPr id="13" name="Rectangle : coins arrondis 12">
            <a:extLst>
              <a:ext uri="{FF2B5EF4-FFF2-40B4-BE49-F238E27FC236}">
                <a16:creationId xmlns:a16="http://schemas.microsoft.com/office/drawing/2014/main" id="{BDF8916F-3364-8804-AA5E-D1C906A4B705}"/>
              </a:ext>
            </a:extLst>
          </p:cNvPr>
          <p:cNvSpPr/>
          <p:nvPr>
            <p:custDataLst>
              <p:tags r:id="rId5"/>
            </p:custDataLst>
          </p:nvPr>
        </p:nvSpPr>
        <p:spPr>
          <a:xfrm>
            <a:off x="9001909" y="3884992"/>
            <a:ext cx="2669750" cy="1428495"/>
          </a:xfrm>
          <a:prstGeom prst="roundRect">
            <a:avLst/>
          </a:prstGeom>
          <a:solidFill>
            <a:schemeClr val="bg1">
              <a:alpha val="86000"/>
            </a:schemeClr>
          </a:solid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ln w="28575">
                <a:solidFill>
                  <a:srgbClr val="C00000"/>
                </a:solidFill>
              </a:ln>
            </a:endParaRPr>
          </a:p>
        </p:txBody>
      </p:sp>
      <p:sp>
        <p:nvSpPr>
          <p:cNvPr id="14" name="ZoneTexte 13">
            <a:extLst>
              <a:ext uri="{FF2B5EF4-FFF2-40B4-BE49-F238E27FC236}">
                <a16:creationId xmlns:a16="http://schemas.microsoft.com/office/drawing/2014/main" id="{E373DD16-5F43-6B3D-1591-2A9CFA15A810}"/>
              </a:ext>
            </a:extLst>
          </p:cNvPr>
          <p:cNvSpPr txBox="1"/>
          <p:nvPr>
            <p:custDataLst>
              <p:tags r:id="rId6"/>
            </p:custDataLst>
          </p:nvPr>
        </p:nvSpPr>
        <p:spPr>
          <a:xfrm>
            <a:off x="9138845" y="4042381"/>
            <a:ext cx="2487169" cy="1349728"/>
          </a:xfrm>
          <a:prstGeom prst="rect">
            <a:avLst/>
          </a:prstGeom>
          <a:noFill/>
        </p:spPr>
        <p:txBody>
          <a:bodyPr wrap="square">
            <a:spAutoFit/>
          </a:bodyPr>
          <a:lstStyle/>
          <a:p>
            <a:pPr rtl="0" fontAlgn="base">
              <a:lnSpc>
                <a:spcPts val="2025"/>
              </a:lnSpc>
              <a:buNone/>
            </a:pPr>
            <a:r>
              <a:rPr lang="fr-CA" sz="1400" b="1" i="0" u="none" strike="noStrike" dirty="0">
                <a:effectLst/>
                <a:latin typeface="+mj-lt"/>
              </a:rPr>
              <a:t>POUR S’EXERCER</a:t>
            </a:r>
            <a:r>
              <a:rPr lang="en-US" sz="1400" b="0" i="0" dirty="0">
                <a:effectLst/>
                <a:latin typeface="+mj-lt"/>
              </a:rPr>
              <a:t>​</a:t>
            </a:r>
          </a:p>
          <a:p>
            <a:pPr rtl="0" fontAlgn="base">
              <a:lnSpc>
                <a:spcPts val="2025"/>
              </a:lnSpc>
            </a:pPr>
            <a:r>
              <a:rPr lang="fr-CA" sz="1400" b="1" i="0" u="none" strike="noStrike" dirty="0">
                <a:effectLst/>
                <a:latin typeface="+mj-lt"/>
              </a:rPr>
              <a:t>Activité d’apprentissage :</a:t>
            </a:r>
          </a:p>
          <a:p>
            <a:pPr rtl="0" fontAlgn="base">
              <a:lnSpc>
                <a:spcPts val="2025"/>
              </a:lnSpc>
            </a:pPr>
            <a:r>
              <a:rPr lang="en-US" sz="1400" b="1" i="0" dirty="0">
                <a:solidFill>
                  <a:srgbClr val="FF0000"/>
                </a:solidFill>
                <a:effectLst/>
                <a:latin typeface="+mj-lt"/>
              </a:rPr>
              <a:t>Prendre des notes </a:t>
            </a:r>
            <a:r>
              <a:rPr lang="en-US" sz="1400" b="1" i="0" dirty="0" err="1">
                <a:solidFill>
                  <a:srgbClr val="FF0000"/>
                </a:solidFill>
                <a:effectLst/>
                <a:latin typeface="+mj-lt"/>
              </a:rPr>
              <a:t>efficacement</a:t>
            </a:r>
            <a:r>
              <a:rPr lang="en-US" sz="1400" b="1" i="0" dirty="0">
                <a:solidFill>
                  <a:srgbClr val="FF0000"/>
                </a:solidFill>
                <a:effectLst/>
                <a:latin typeface="+mj-lt"/>
              </a:rPr>
              <a:t>, </a:t>
            </a:r>
            <a:r>
              <a:rPr lang="en-US" sz="1400" b="1" i="0" dirty="0" err="1">
                <a:solidFill>
                  <a:srgbClr val="FF0000"/>
                </a:solidFill>
                <a:effectLst/>
                <a:latin typeface="+mj-lt"/>
              </a:rPr>
              <a:t>ça</a:t>
            </a:r>
            <a:r>
              <a:rPr lang="en-US" sz="1400" b="1" i="0" dirty="0">
                <a:solidFill>
                  <a:srgbClr val="FF0000"/>
                </a:solidFill>
                <a:effectLst/>
                <a:latin typeface="+mj-lt"/>
              </a:rPr>
              <a:t> </a:t>
            </a:r>
            <a:r>
              <a:rPr lang="en-US" sz="1400" b="1" i="0" dirty="0" err="1">
                <a:solidFill>
                  <a:srgbClr val="FF0000"/>
                </a:solidFill>
                <a:effectLst/>
                <a:latin typeface="+mj-lt"/>
              </a:rPr>
              <a:t>s’apprend</a:t>
            </a:r>
            <a:r>
              <a:rPr lang="en-US" sz="1400" b="1" i="0" dirty="0">
                <a:solidFill>
                  <a:srgbClr val="FF0000"/>
                </a:solidFill>
                <a:effectLst/>
                <a:latin typeface="+mj-lt"/>
              </a:rPr>
              <a:t>!</a:t>
            </a:r>
          </a:p>
        </p:txBody>
      </p:sp>
      <p:pic>
        <p:nvPicPr>
          <p:cNvPr id="3" name="Image 2" descr="Une image contenant personne, habits, Visage humain, sourire&#10;&#10;Le contenu généré par l’IA peut être incorrect.">
            <a:extLst>
              <a:ext uri="{FF2B5EF4-FFF2-40B4-BE49-F238E27FC236}">
                <a16:creationId xmlns:a16="http://schemas.microsoft.com/office/drawing/2014/main" id="{C2046DDE-2CD0-9833-E572-6418ADF8E3FD}"/>
              </a:ext>
            </a:extLst>
          </p:cNvPr>
          <p:cNvPicPr>
            <a:picLocks noChangeAspect="1"/>
          </p:cNvPicPr>
          <p:nvPr>
            <p:custDataLst>
              <p:tags r:id="rId7"/>
            </p:custDataLst>
          </p:nvPr>
        </p:nvPicPr>
        <p:blipFill>
          <a:blip r:embed="rId11">
            <a:extLst>
              <a:ext uri="{28A0092B-C50C-407E-A947-70E740481C1C}">
                <a14:useLocalDpi xmlns:a14="http://schemas.microsoft.com/office/drawing/2010/main" val="0"/>
              </a:ext>
            </a:extLst>
          </a:blip>
          <a:srcRect l="45807" b="14070"/>
          <a:stretch>
            <a:fillRect/>
          </a:stretch>
        </p:blipFill>
        <p:spPr>
          <a:xfrm>
            <a:off x="4137487" y="1330691"/>
            <a:ext cx="4890873" cy="4362186"/>
          </a:xfrm>
          <a:prstGeom prst="rect">
            <a:avLst/>
          </a:prstGeom>
        </p:spPr>
      </p:pic>
    </p:spTree>
    <p:extLst>
      <p:ext uri="{BB962C8B-B14F-4D97-AF65-F5344CB8AC3E}">
        <p14:creationId xmlns:p14="http://schemas.microsoft.com/office/powerpoint/2010/main" val="1208396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D2A22-5FBF-40E7-9EEB-DA16DA7A4F3D}"/>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1B459C15-CCDF-064D-5937-AF494E41AE3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F63448C5-5F19-53D2-FED9-D9D8ABD5DFAA}"/>
              </a:ext>
            </a:extLst>
          </p:cNvPr>
          <p:cNvSpPr>
            <a:spLocks noGrp="1"/>
          </p:cNvSpPr>
          <p:nvPr>
            <p:ph type="ctrTitle"/>
            <p:custDataLst>
              <p:tags r:id="rId2"/>
            </p:custDataLst>
          </p:nvPr>
        </p:nvSpPr>
        <p:spPr>
          <a:xfrm>
            <a:off x="734052" y="738700"/>
            <a:ext cx="9324348" cy="458671"/>
          </a:xfrm>
          <a:ln>
            <a:noFill/>
          </a:ln>
        </p:spPr>
        <p:txBody>
          <a:bodyPr>
            <a:normAutofit fontScale="90000"/>
          </a:bodyPr>
          <a:lstStyle/>
          <a:p>
            <a:pPr algn="l"/>
            <a:br>
              <a:rPr lang="fr-CA" sz="4000" b="1">
                <a:solidFill>
                  <a:schemeClr val="accent4"/>
                </a:solidFill>
              </a:rPr>
            </a:br>
            <a:r>
              <a:rPr lang="fr-CA" sz="3300" b="1">
                <a:solidFill>
                  <a:schemeClr val="accent1"/>
                </a:solidFill>
              </a:rPr>
              <a:t>Styles d’apprentissage : que dit la science?</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35D234CC-D643-830E-CF98-12C4EB93D337}"/>
              </a:ext>
            </a:extLst>
          </p:cNvPr>
          <p:cNvSpPr txBox="1"/>
          <p:nvPr>
            <p:custDataLst>
              <p:tags r:id="rId3"/>
            </p:custDataLst>
          </p:nvPr>
        </p:nvSpPr>
        <p:spPr>
          <a:xfrm>
            <a:off x="734052" y="1697294"/>
            <a:ext cx="9987227" cy="300018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CA" sz="1600" dirty="0"/>
              <a:t>Les styles d’apprentissage (visuel, auditif, kinesthésique) sont très répandus, mais la recherche récente montre qu’il s’agit surtout d’un mythe : il n’existe pas d’évidence forte selon laquelle l’adaptation formelle à un style améliore significativement la réussite scolaire.​</a:t>
            </a:r>
          </a:p>
          <a:p>
            <a:pPr marL="285750" indent="-285750">
              <a:lnSpc>
                <a:spcPct val="150000"/>
              </a:lnSpc>
              <a:buFont typeface="Arial" panose="020B0604020202020204" pitchFamily="34" charset="0"/>
              <a:buChar char="•"/>
            </a:pPr>
            <a:r>
              <a:rPr lang="fr-CA" sz="1600" dirty="0"/>
              <a:t>Néanmoins, connaître ses préférences peut aider certains à mieux engager l’apprentissage, surtout pour des adultes en reprise d’études qui cherchent à redécouvrir leurs méthodes.​</a:t>
            </a:r>
          </a:p>
          <a:p>
            <a:pPr marL="285750" indent="-285750">
              <a:lnSpc>
                <a:spcPct val="150000"/>
              </a:lnSpc>
              <a:buFont typeface="Arial" panose="020B0604020202020204" pitchFamily="34" charset="0"/>
              <a:buChar char="•"/>
            </a:pPr>
            <a:r>
              <a:rPr lang="fr-CA" sz="1600" dirty="0"/>
              <a:t>Les modèles de Kolb, Honey &amp; Mumford, Felder &amp; Silverman, identifient différentes dynamiques (actif, réfléchi, pragmatique, théoricien) utiles pour la réflexion personnelle sur sa façon d’apprendre.</a:t>
            </a:r>
          </a:p>
        </p:txBody>
      </p:sp>
      <p:sp>
        <p:nvSpPr>
          <p:cNvPr id="2" name="ZoneTexte 1">
            <a:extLst>
              <a:ext uri="{FF2B5EF4-FFF2-40B4-BE49-F238E27FC236}">
                <a16:creationId xmlns:a16="http://schemas.microsoft.com/office/drawing/2014/main" id="{A9F25472-78FD-D93B-CEA7-9DC4F83465A8}"/>
              </a:ext>
            </a:extLst>
          </p:cNvPr>
          <p:cNvSpPr txBox="1"/>
          <p:nvPr>
            <p:custDataLst>
              <p:tags r:id="rId4"/>
            </p:custDataLst>
          </p:nvPr>
        </p:nvSpPr>
        <p:spPr>
          <a:xfrm>
            <a:off x="446904" y="5797306"/>
            <a:ext cx="9520056" cy="738664"/>
          </a:xfrm>
          <a:prstGeom prst="rect">
            <a:avLst/>
          </a:prstGeom>
          <a:noFill/>
        </p:spPr>
        <p:txBody>
          <a:bodyPr wrap="square">
            <a:spAutoFit/>
          </a:bodyPr>
          <a:lstStyle/>
          <a:p>
            <a:r>
              <a:rPr lang="fr-CA" sz="1400" i="0" u="none" strike="noStrike" dirty="0">
                <a:solidFill>
                  <a:schemeClr val="bg1"/>
                </a:solidFill>
                <a:effectLst/>
                <a:latin typeface="+mj-lt"/>
              </a:rPr>
              <a:t>Source</a:t>
            </a:r>
            <a:r>
              <a:rPr lang="fr-CA" sz="1400" dirty="0">
                <a:solidFill>
                  <a:schemeClr val="bg1"/>
                </a:solidFill>
                <a:latin typeface="+mj-lt"/>
              </a:rPr>
              <a:t> : </a:t>
            </a:r>
            <a:r>
              <a:rPr lang="fr-CA" sz="1400" dirty="0" err="1">
                <a:solidFill>
                  <a:schemeClr val="bg1"/>
                </a:solidFill>
                <a:latin typeface="+mj-lt"/>
              </a:rPr>
              <a:t>Zrudlo</a:t>
            </a:r>
            <a:r>
              <a:rPr lang="fr-CA" sz="1400" dirty="0">
                <a:solidFill>
                  <a:schemeClr val="bg1"/>
                </a:solidFill>
                <a:latin typeface="+mj-lt"/>
              </a:rPr>
              <a:t>, I. (2023). Le mythe des styles d’apprentissage : comment en parler avec le personnel enseignant, la population étudiante et les élèves ? RIRE – CTREQ. </a:t>
            </a:r>
            <a:r>
              <a:rPr lang="fr-CA" sz="1400" dirty="0">
                <a:solidFill>
                  <a:schemeClr val="bg1"/>
                </a:solidFill>
                <a:latin typeface="+mj-lt"/>
                <a:hlinkClick r:id="rId7"/>
              </a:rPr>
              <a:t>https://rire.ctreq.qc.ca/le-mythe-des-styles-dapprentissage-comment-en-parler-avec-le-personnel-enseignant-la-population-etudiante-et-les-eleves/ </a:t>
            </a:r>
            <a:endParaRPr lang="fr-CA" sz="1400" dirty="0">
              <a:solidFill>
                <a:srgbClr val="00B0F0"/>
              </a:solidFill>
              <a:latin typeface="+mj-lt"/>
            </a:endParaRPr>
          </a:p>
        </p:txBody>
      </p:sp>
    </p:spTree>
    <p:extLst>
      <p:ext uri="{BB962C8B-B14F-4D97-AF65-F5344CB8AC3E}">
        <p14:creationId xmlns:p14="http://schemas.microsoft.com/office/powerpoint/2010/main" val="1962087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25FBB-1DAF-272E-9283-89AAB3C94194}"/>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A571FA12-0BE5-FD7C-53F7-85B7F4545F6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5202" y="784"/>
            <a:ext cx="12192000" cy="6858000"/>
          </a:xfrm>
          <a:prstGeom prst="rect">
            <a:avLst/>
          </a:prstGeom>
        </p:spPr>
      </p:pic>
      <p:sp>
        <p:nvSpPr>
          <p:cNvPr id="4" name="Titre 1">
            <a:extLst>
              <a:ext uri="{FF2B5EF4-FFF2-40B4-BE49-F238E27FC236}">
                <a16:creationId xmlns:a16="http://schemas.microsoft.com/office/drawing/2014/main" id="{6C478B75-A631-59EE-EED8-61E636363131}"/>
              </a:ext>
            </a:extLst>
          </p:cNvPr>
          <p:cNvSpPr>
            <a:spLocks noGrp="1"/>
          </p:cNvSpPr>
          <p:nvPr>
            <p:ph type="ctrTitle"/>
            <p:custDataLst>
              <p:tags r:id="rId2"/>
            </p:custDataLst>
          </p:nvPr>
        </p:nvSpPr>
        <p:spPr>
          <a:xfrm>
            <a:off x="734051" y="738700"/>
            <a:ext cx="10563214" cy="557612"/>
          </a:xfrm>
          <a:ln>
            <a:noFill/>
          </a:ln>
        </p:spPr>
        <p:txBody>
          <a:bodyPr>
            <a:normAutofit fontScale="90000"/>
          </a:bodyPr>
          <a:lstStyle/>
          <a:p>
            <a:pPr algn="l"/>
            <a:br>
              <a:rPr lang="fr-CA" sz="4000" b="1">
                <a:solidFill>
                  <a:schemeClr val="accent4"/>
                </a:solidFill>
              </a:rPr>
            </a:br>
            <a:r>
              <a:rPr lang="fr-CA" sz="3300" b="1">
                <a:solidFill>
                  <a:schemeClr val="accent1"/>
                </a:solidFill>
              </a:rPr>
              <a:t>Intelligences multiples : perspectives critiques et usages</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C2973BD3-85A9-FD83-ED6F-F236F639E3E1}"/>
              </a:ext>
            </a:extLst>
          </p:cNvPr>
          <p:cNvSpPr txBox="1"/>
          <p:nvPr>
            <p:custDataLst>
              <p:tags r:id="rId3"/>
            </p:custDataLst>
          </p:nvPr>
        </p:nvSpPr>
        <p:spPr>
          <a:xfrm>
            <a:off x="734051" y="1717614"/>
            <a:ext cx="9486909" cy="300018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CA" sz="1600" dirty="0"/>
              <a:t>La théorie d’Howard Gardner est très populaire, mais les neurosciences récentes et les méta-analyses scientifiques montrent que le concept est considéré comme un « </a:t>
            </a:r>
            <a:r>
              <a:rPr lang="fr-CA" sz="1600" dirty="0" err="1"/>
              <a:t>neuromythe</a:t>
            </a:r>
            <a:r>
              <a:rPr lang="fr-CA" sz="1600" dirty="0"/>
              <a:t> » : le cerveau ne comporte pas de modules séparés pour chaque intelligence et l’efficacité de cette approche n’est pas prouvée dans les études rigoureuses.​</a:t>
            </a:r>
          </a:p>
          <a:p>
            <a:pPr>
              <a:lnSpc>
                <a:spcPct val="150000"/>
              </a:lnSpc>
            </a:pPr>
            <a:endParaRPr lang="fr-CA" sz="1600" dirty="0"/>
          </a:p>
          <a:p>
            <a:pPr marL="285750" indent="-285750">
              <a:lnSpc>
                <a:spcPct val="150000"/>
              </a:lnSpc>
              <a:buFont typeface="Arial" panose="020B0604020202020204" pitchFamily="34" charset="0"/>
              <a:buChar char="•"/>
            </a:pPr>
            <a:r>
              <a:rPr lang="fr-CA" sz="1600" dirty="0"/>
              <a:t>Malgré ces critiques, la théorie encourage la valorisation des profils et des talents variés, ce qui peut être motivant pour des adultes aux études, souvent inquiets de ne pas correspondre au profil « académique typique ».</a:t>
            </a:r>
          </a:p>
        </p:txBody>
      </p:sp>
      <p:sp>
        <p:nvSpPr>
          <p:cNvPr id="2" name="ZoneTexte 1">
            <a:extLst>
              <a:ext uri="{FF2B5EF4-FFF2-40B4-BE49-F238E27FC236}">
                <a16:creationId xmlns:a16="http://schemas.microsoft.com/office/drawing/2014/main" id="{313A951D-E31E-6759-0AA4-EAB50CBC6DA4}"/>
              </a:ext>
            </a:extLst>
          </p:cNvPr>
          <p:cNvSpPr txBox="1"/>
          <p:nvPr>
            <p:custDataLst>
              <p:tags r:id="rId4"/>
            </p:custDataLst>
          </p:nvPr>
        </p:nvSpPr>
        <p:spPr>
          <a:xfrm>
            <a:off x="425133" y="5864797"/>
            <a:ext cx="9230496" cy="738664"/>
          </a:xfrm>
          <a:prstGeom prst="rect">
            <a:avLst/>
          </a:prstGeom>
          <a:noFill/>
        </p:spPr>
        <p:txBody>
          <a:bodyPr wrap="square">
            <a:spAutoFit/>
          </a:bodyPr>
          <a:lstStyle/>
          <a:p>
            <a:r>
              <a:rPr lang="fr-CA" sz="1400" i="0" u="none" strike="noStrike" dirty="0">
                <a:solidFill>
                  <a:schemeClr val="bg1"/>
                </a:solidFill>
                <a:effectLst/>
                <a:latin typeface="+mj-lt"/>
              </a:rPr>
              <a:t>Source</a:t>
            </a:r>
            <a:r>
              <a:rPr lang="fr-CA" sz="1400" dirty="0">
                <a:solidFill>
                  <a:schemeClr val="bg1"/>
                </a:solidFill>
                <a:latin typeface="+mj-lt"/>
              </a:rPr>
              <a:t> : Couillard, K. (2023). Les intelligences multiples, appuyées sur des faits scientifiques (faux). Scientifique en chef – Fonds de recherche du Québec. </a:t>
            </a:r>
            <a:r>
              <a:rPr lang="fr-CA" sz="1400" dirty="0">
                <a:solidFill>
                  <a:schemeClr val="bg1"/>
                </a:solidFill>
                <a:latin typeface="+mj-lt"/>
                <a:hlinkClick r:id="rId7"/>
              </a:rPr>
              <a:t>https://www.scientifique-en-chef.gouv.qc.ca/impact-recherche/les-intelligences-multiples-appuyees-sur-des-faits-scientifiques-faux/</a:t>
            </a:r>
            <a:endParaRPr lang="fr-CA" sz="1400" dirty="0">
              <a:solidFill>
                <a:srgbClr val="00B0F0"/>
              </a:solidFill>
              <a:latin typeface="+mj-lt"/>
            </a:endParaRPr>
          </a:p>
        </p:txBody>
      </p:sp>
    </p:spTree>
    <p:extLst>
      <p:ext uri="{BB962C8B-B14F-4D97-AF65-F5344CB8AC3E}">
        <p14:creationId xmlns:p14="http://schemas.microsoft.com/office/powerpoint/2010/main" val="1092425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9D728-2AAC-70E6-5839-E8C1F2CAD4C3}"/>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911275DD-95DE-9861-78CC-9B248F099AAF}"/>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5202" y="784"/>
            <a:ext cx="12192000" cy="6858000"/>
          </a:xfrm>
          <a:prstGeom prst="rect">
            <a:avLst/>
          </a:prstGeom>
        </p:spPr>
      </p:pic>
      <p:sp>
        <p:nvSpPr>
          <p:cNvPr id="4" name="Titre 1">
            <a:extLst>
              <a:ext uri="{FF2B5EF4-FFF2-40B4-BE49-F238E27FC236}">
                <a16:creationId xmlns:a16="http://schemas.microsoft.com/office/drawing/2014/main" id="{2079E6B9-B25D-3F98-FAD7-363323535B7A}"/>
              </a:ext>
            </a:extLst>
          </p:cNvPr>
          <p:cNvSpPr>
            <a:spLocks noGrp="1"/>
          </p:cNvSpPr>
          <p:nvPr>
            <p:ph type="ctrTitle"/>
            <p:custDataLst>
              <p:tags r:id="rId2"/>
            </p:custDataLst>
          </p:nvPr>
        </p:nvSpPr>
        <p:spPr>
          <a:xfrm>
            <a:off x="734051" y="738700"/>
            <a:ext cx="10563214" cy="557612"/>
          </a:xfrm>
          <a:ln>
            <a:noFill/>
          </a:ln>
        </p:spPr>
        <p:txBody>
          <a:bodyPr>
            <a:normAutofit fontScale="90000"/>
          </a:bodyPr>
          <a:lstStyle/>
          <a:p>
            <a:pPr algn="l"/>
            <a:br>
              <a:rPr lang="fr-CA" sz="4000" b="1" dirty="0">
                <a:solidFill>
                  <a:schemeClr val="accent4"/>
                </a:solidFill>
              </a:rPr>
            </a:br>
            <a:r>
              <a:rPr lang="fr-CA" sz="3300" b="1" dirty="0">
                <a:solidFill>
                  <a:schemeClr val="accent1"/>
                </a:solidFill>
              </a:rPr>
              <a:t>Pour les adultes aux études : conseils fondés</a:t>
            </a:r>
            <a:endParaRPr lang="fr-CA" sz="3300" b="1" spc="100" dirty="0">
              <a:ln w="19050">
                <a:noFill/>
              </a:ln>
              <a:solidFill>
                <a:schemeClr val="accent4"/>
              </a:solidFill>
            </a:endParaRPr>
          </a:p>
        </p:txBody>
      </p:sp>
      <p:sp>
        <p:nvSpPr>
          <p:cNvPr id="10" name="ZoneTexte 9">
            <a:extLst>
              <a:ext uri="{FF2B5EF4-FFF2-40B4-BE49-F238E27FC236}">
                <a16:creationId xmlns:a16="http://schemas.microsoft.com/office/drawing/2014/main" id="{DDCCC389-9B39-7199-817D-05C26541C63A}"/>
              </a:ext>
            </a:extLst>
          </p:cNvPr>
          <p:cNvSpPr txBox="1"/>
          <p:nvPr>
            <p:custDataLst>
              <p:tags r:id="rId3"/>
            </p:custDataLst>
          </p:nvPr>
        </p:nvSpPr>
        <p:spPr>
          <a:xfrm>
            <a:off x="734052" y="1412814"/>
            <a:ext cx="10675628" cy="234801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CA" sz="1600" dirty="0"/>
              <a:t>La réussite scolaire dépend surtout de la motivation, de la persévérance, de la qualité des stratégies d’étude et de l’organisation.​</a:t>
            </a:r>
          </a:p>
          <a:p>
            <a:pPr marL="285750" indent="-285750">
              <a:lnSpc>
                <a:spcPct val="150000"/>
              </a:lnSpc>
              <a:buFont typeface="Arial" panose="020B0604020202020204" pitchFamily="34" charset="0"/>
              <a:buChar char="•"/>
            </a:pPr>
            <a:r>
              <a:rPr lang="fr-CA" sz="1600" dirty="0"/>
              <a:t>Une démarche utile : identifier ses préférences, utiliser des tests pour se situer et, ensuite, combiner plusieurs méthodes (notes visuelles, discussions, lectures, exercices pratiques, étude avec un pair).​</a:t>
            </a:r>
          </a:p>
          <a:p>
            <a:pPr marL="285750" indent="-285750">
              <a:lnSpc>
                <a:spcPct val="150000"/>
              </a:lnSpc>
              <a:buFont typeface="Arial" panose="020B0604020202020204" pitchFamily="34" charset="0"/>
              <a:buChar char="•"/>
            </a:pPr>
            <a:r>
              <a:rPr lang="fr-CA" sz="1600" dirty="0"/>
              <a:t>Lire pour le plaisir, s’engager dans des projets concrets et s’autoévaluer régulièrement sont des facteurs prouvés d’accroissement de la réussite.</a:t>
            </a:r>
          </a:p>
        </p:txBody>
      </p:sp>
      <p:sp>
        <p:nvSpPr>
          <p:cNvPr id="2" name="ZoneTexte 1">
            <a:extLst>
              <a:ext uri="{FF2B5EF4-FFF2-40B4-BE49-F238E27FC236}">
                <a16:creationId xmlns:a16="http://schemas.microsoft.com/office/drawing/2014/main" id="{C7062785-8A03-7427-2A7C-32726B626EAC}"/>
              </a:ext>
            </a:extLst>
          </p:cNvPr>
          <p:cNvSpPr txBox="1"/>
          <p:nvPr>
            <p:custDataLst>
              <p:tags r:id="rId4"/>
            </p:custDataLst>
          </p:nvPr>
        </p:nvSpPr>
        <p:spPr>
          <a:xfrm>
            <a:off x="425133" y="5918669"/>
            <a:ext cx="8757134" cy="523220"/>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Réseau réussite Montréal. (2023). Lecture et persévérance scolaire. </a:t>
            </a:r>
            <a:r>
              <a:rPr lang="fr-CA" sz="1400">
                <a:solidFill>
                  <a:schemeClr val="bg1"/>
                </a:solidFill>
                <a:latin typeface="+mj-lt"/>
                <a:hlinkClick r:id="rId9"/>
              </a:rPr>
              <a:t>https://www.reseaureussitemontreal.ca/dossiers-thematiques/lecture-et-perseverance-scolaire/</a:t>
            </a:r>
            <a:endParaRPr lang="fr-CA" sz="1400">
              <a:solidFill>
                <a:srgbClr val="00B0F0"/>
              </a:solidFill>
              <a:latin typeface="+mj-lt"/>
            </a:endParaRPr>
          </a:p>
        </p:txBody>
      </p:sp>
      <p:sp>
        <p:nvSpPr>
          <p:cNvPr id="11" name="Rectangle : coins arrondis 10">
            <a:extLst>
              <a:ext uri="{FF2B5EF4-FFF2-40B4-BE49-F238E27FC236}">
                <a16:creationId xmlns:a16="http://schemas.microsoft.com/office/drawing/2014/main" id="{20D3F6C8-77D3-ECF1-BCA1-FE3E6F053788}"/>
              </a:ext>
            </a:extLst>
          </p:cNvPr>
          <p:cNvSpPr/>
          <p:nvPr>
            <p:custDataLst>
              <p:tags r:id="rId5"/>
            </p:custDataLst>
          </p:nvPr>
        </p:nvSpPr>
        <p:spPr>
          <a:xfrm>
            <a:off x="904241" y="4225860"/>
            <a:ext cx="7813040" cy="1008118"/>
          </a:xfrm>
          <a:prstGeom prst="roundRect">
            <a:avLst/>
          </a:prstGeom>
          <a:solidFill>
            <a:schemeClr val="bg1">
              <a:alpha val="86000"/>
            </a:schemeClr>
          </a:solid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ln w="28575">
                <a:solidFill>
                  <a:srgbClr val="C00000"/>
                </a:solidFill>
              </a:ln>
            </a:endParaRPr>
          </a:p>
        </p:txBody>
      </p:sp>
      <p:sp>
        <p:nvSpPr>
          <p:cNvPr id="5" name="ZoneTexte 4">
            <a:extLst>
              <a:ext uri="{FF2B5EF4-FFF2-40B4-BE49-F238E27FC236}">
                <a16:creationId xmlns:a16="http://schemas.microsoft.com/office/drawing/2014/main" id="{D3E6F295-E3E9-F75F-1479-9744D12F3B5A}"/>
              </a:ext>
            </a:extLst>
          </p:cNvPr>
          <p:cNvSpPr txBox="1"/>
          <p:nvPr>
            <p:custDataLst>
              <p:tags r:id="rId6"/>
            </p:custDataLst>
          </p:nvPr>
        </p:nvSpPr>
        <p:spPr>
          <a:xfrm>
            <a:off x="1008371" y="4335690"/>
            <a:ext cx="7164103" cy="738664"/>
          </a:xfrm>
          <a:prstGeom prst="rect">
            <a:avLst/>
          </a:prstGeom>
          <a:noFill/>
        </p:spPr>
        <p:txBody>
          <a:bodyPr wrap="square" rtlCol="0">
            <a:spAutoFit/>
          </a:bodyPr>
          <a:lstStyle/>
          <a:p>
            <a:pPr fontAlgn="base"/>
            <a:r>
              <a:rPr lang="fr-CA" sz="1400" b="1" dirty="0"/>
              <a:t>POUR ALLER PLUS LOIN : </a:t>
            </a:r>
          </a:p>
          <a:p>
            <a:pPr fontAlgn="base"/>
            <a:r>
              <a:rPr lang="fr-CA" sz="1400" u="sng" dirty="0">
                <a:solidFill>
                  <a:srgbClr val="00B0F0"/>
                </a:solidFill>
                <a:hlinkClick r:id="rId10"/>
              </a:rPr>
              <a:t>Mon style d'apprentissage</a:t>
            </a:r>
            <a:r>
              <a:rPr lang="en-US" sz="1400" dirty="0">
                <a:solidFill>
                  <a:srgbClr val="00B0F0"/>
                </a:solidFill>
              </a:rPr>
              <a:t> - </a:t>
            </a:r>
            <a:r>
              <a:rPr lang="fr-CA" sz="1400" u="sng" dirty="0">
                <a:solidFill>
                  <a:srgbClr val="00B0F0"/>
                </a:solidFill>
                <a:hlinkClick r:id="rId11"/>
              </a:rPr>
              <a:t>Mieux se connaître</a:t>
            </a:r>
            <a:r>
              <a:rPr lang="en-US" sz="1400" dirty="0">
                <a:solidFill>
                  <a:srgbClr val="00B0F0"/>
                </a:solidFill>
              </a:rPr>
              <a:t> - </a:t>
            </a:r>
            <a:r>
              <a:rPr lang="fr-CA" sz="1400" u="sng" dirty="0">
                <a:solidFill>
                  <a:srgbClr val="00B0F0"/>
                </a:solidFill>
                <a:hlinkClick r:id="rId12"/>
              </a:rPr>
              <a:t>Mon style d'apprentissage selon Kolb</a:t>
            </a:r>
            <a:r>
              <a:rPr lang="fr-CA" sz="1400" dirty="0">
                <a:solidFill>
                  <a:srgbClr val="00B0F0"/>
                </a:solidFill>
              </a:rPr>
              <a:t> - </a:t>
            </a:r>
            <a:r>
              <a:rPr lang="fr-CA" sz="1400" u="sng" dirty="0">
                <a:solidFill>
                  <a:srgbClr val="00B0F0"/>
                </a:solidFill>
                <a:hlinkClick r:id="rId13"/>
              </a:rPr>
              <a:t>Les facettes de votre intelligence</a:t>
            </a:r>
            <a:r>
              <a:rPr lang="fr-CA" sz="1400" u="sng" dirty="0">
                <a:solidFill>
                  <a:srgbClr val="00B0F0"/>
                </a:solidFill>
              </a:rPr>
              <a:t> - </a:t>
            </a:r>
            <a:r>
              <a:rPr lang="fr-CA" sz="1400" u="sng" dirty="0">
                <a:solidFill>
                  <a:srgbClr val="00B0F0"/>
                </a:solidFill>
                <a:hlinkClick r:id="rId14"/>
              </a:rPr>
              <a:t>Test d'intelligences multiples - Gardner</a:t>
            </a:r>
            <a:endParaRPr lang="en-US" sz="1400" dirty="0">
              <a:solidFill>
                <a:srgbClr val="00B0F0"/>
              </a:solidFill>
            </a:endParaRPr>
          </a:p>
        </p:txBody>
      </p:sp>
    </p:spTree>
    <p:extLst>
      <p:ext uri="{BB962C8B-B14F-4D97-AF65-F5344CB8AC3E}">
        <p14:creationId xmlns:p14="http://schemas.microsoft.com/office/powerpoint/2010/main" val="2428684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EB0AA-70F3-9712-1E55-1C99057B70AC}"/>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D385990C-9A22-8B02-7AF3-C4E33C0E380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15FC4CB3-09FC-DC78-5B3B-BBBD2B9C4825}"/>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dirty="0">
                <a:solidFill>
                  <a:schemeClr val="accent4"/>
                </a:solidFill>
              </a:rPr>
            </a:br>
            <a:r>
              <a:rPr lang="fr-CA" sz="3300" b="1" dirty="0">
                <a:solidFill>
                  <a:schemeClr val="accent1"/>
                </a:solidFill>
              </a:rPr>
              <a:t>Comprendre le stress chez l’adulte aux études</a:t>
            </a:r>
            <a:endParaRPr lang="fr-CA" sz="3300" b="1" spc="100" dirty="0">
              <a:ln w="19050">
                <a:noFill/>
              </a:ln>
              <a:solidFill>
                <a:schemeClr val="accent4"/>
              </a:solidFill>
            </a:endParaRPr>
          </a:p>
        </p:txBody>
      </p:sp>
      <p:sp>
        <p:nvSpPr>
          <p:cNvPr id="5" name="ZoneTexte 4">
            <a:extLst>
              <a:ext uri="{FF2B5EF4-FFF2-40B4-BE49-F238E27FC236}">
                <a16:creationId xmlns:a16="http://schemas.microsoft.com/office/drawing/2014/main" id="{C7BF33F4-E351-C592-F37B-60B709A6C125}"/>
              </a:ext>
            </a:extLst>
          </p:cNvPr>
          <p:cNvSpPr txBox="1"/>
          <p:nvPr>
            <p:custDataLst>
              <p:tags r:id="rId3"/>
            </p:custDataLst>
          </p:nvPr>
        </p:nvSpPr>
        <p:spPr>
          <a:xfrm>
            <a:off x="734052" y="1870805"/>
            <a:ext cx="10042104" cy="300018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dirty="0"/>
              <a:t>Le stress est une réaction normale d’adaptation face à des situations nouvelles, imprévisibles ou perçues comme hors de contrôle. Selon Hans Selye, tout changement important peut dérégler l’équilibre et déclencher une réponse de stress, qu’elle soit positive (« eustress » : moteur de motivation) ou négative (« </a:t>
            </a:r>
            <a:r>
              <a:rPr lang="fr-CA" sz="1600" dirty="0" err="1"/>
              <a:t>distress</a:t>
            </a:r>
            <a:r>
              <a:rPr lang="fr-CA" sz="1600" dirty="0"/>
              <a:t> » : génératrice d’angoisse).​</a:t>
            </a:r>
          </a:p>
          <a:p>
            <a:pPr>
              <a:lnSpc>
                <a:spcPct val="150000"/>
              </a:lnSpc>
            </a:pPr>
            <a:endParaRPr lang="fr-CA" sz="1600" dirty="0"/>
          </a:p>
          <a:p>
            <a:pPr marL="285750" indent="-285750">
              <a:lnSpc>
                <a:spcPct val="150000"/>
              </a:lnSpc>
              <a:buFont typeface="Arial" panose="020B0604020202020204" pitchFamily="34" charset="0"/>
              <a:buChar char="•"/>
            </a:pPr>
            <a:r>
              <a:rPr lang="fr-CA" sz="1600" dirty="0"/>
              <a:t>Chez l’adulte en retour aux études, les sources principales de stress incluent la peur de l’échec, la conciliation travail-famille-étude ainsi que la pression de performance et le sentiment d’imprévisibilité lié au fait de reprendre des habitudes d’études.</a:t>
            </a:r>
          </a:p>
        </p:txBody>
      </p:sp>
      <p:sp>
        <p:nvSpPr>
          <p:cNvPr id="6" name="ZoneTexte 5">
            <a:extLst>
              <a:ext uri="{FF2B5EF4-FFF2-40B4-BE49-F238E27FC236}">
                <a16:creationId xmlns:a16="http://schemas.microsoft.com/office/drawing/2014/main" id="{E8370048-DE13-A518-1D5B-DEE90F80DA93}"/>
              </a:ext>
            </a:extLst>
          </p:cNvPr>
          <p:cNvSpPr txBox="1"/>
          <p:nvPr>
            <p:custDataLst>
              <p:tags r:id="rId4"/>
            </p:custDataLst>
          </p:nvPr>
        </p:nvSpPr>
        <p:spPr>
          <a:xfrm>
            <a:off x="446905" y="5884392"/>
            <a:ext cx="8757134" cy="738664"/>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ORES – Observatoire sur la réussite en enseignement supérieur. (2023). Retourner aux études à l’âge adulte : les facteurs de réussite. </a:t>
            </a:r>
            <a:r>
              <a:rPr lang="fr-CA" sz="1400">
                <a:solidFill>
                  <a:schemeClr val="bg1"/>
                </a:solidFill>
                <a:latin typeface="+mj-lt"/>
                <a:hlinkClick r:id="rId7"/>
              </a:rPr>
              <a:t>https://oresquebec.ca/article-de-dossiers/enjeux/retourner-aux-etudes-a-lage-adulte-les-facteurs-de-reussite/</a:t>
            </a:r>
            <a:endParaRPr lang="fr-CA" sz="1400">
              <a:solidFill>
                <a:srgbClr val="00B0F0"/>
              </a:solidFill>
              <a:latin typeface="+mj-lt"/>
            </a:endParaRPr>
          </a:p>
        </p:txBody>
      </p:sp>
    </p:spTree>
    <p:extLst>
      <p:ext uri="{BB962C8B-B14F-4D97-AF65-F5344CB8AC3E}">
        <p14:creationId xmlns:p14="http://schemas.microsoft.com/office/powerpoint/2010/main" val="3533315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C905E-3A92-0C0A-8B85-107D6A77304A}"/>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AE32B2C4-38D5-7E88-3BB8-41DA01E01286}"/>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73C137F7-0251-9BC3-70AE-A23F809BA3C2}"/>
              </a:ext>
            </a:extLst>
          </p:cNvPr>
          <p:cNvSpPr>
            <a:spLocks noGrp="1"/>
          </p:cNvSpPr>
          <p:nvPr>
            <p:ph type="ctrTitle"/>
            <p:custDataLst>
              <p:tags r:id="rId2"/>
            </p:custDataLst>
          </p:nvPr>
        </p:nvSpPr>
        <p:spPr>
          <a:xfrm>
            <a:off x="734052" y="738699"/>
            <a:ext cx="9846862" cy="719987"/>
          </a:xfrm>
          <a:ln>
            <a:noFill/>
          </a:ln>
        </p:spPr>
        <p:txBody>
          <a:bodyPr>
            <a:normAutofit fontScale="90000"/>
          </a:bodyPr>
          <a:lstStyle/>
          <a:p>
            <a:pPr algn="l"/>
            <a:br>
              <a:rPr lang="fr-CA" sz="4000" b="1">
                <a:solidFill>
                  <a:schemeClr val="accent4"/>
                </a:solidFill>
              </a:rPr>
            </a:br>
            <a:r>
              <a:rPr lang="fr-CA" sz="3300" b="1">
                <a:solidFill>
                  <a:schemeClr val="accent1"/>
                </a:solidFill>
              </a:rPr>
              <a:t>Effets du stress : danger pour la santé et la réussite</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FB1C20D4-BBA8-1405-20C8-3D800235683A}"/>
              </a:ext>
            </a:extLst>
          </p:cNvPr>
          <p:cNvSpPr txBox="1"/>
          <p:nvPr>
            <p:custDataLst>
              <p:tags r:id="rId3"/>
            </p:custDataLst>
          </p:nvPr>
        </p:nvSpPr>
        <p:spPr>
          <a:xfrm>
            <a:off x="734053" y="1647959"/>
            <a:ext cx="4975868" cy="3370474"/>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dirty="0"/>
              <a:t>Un stress excessif ou chronique peut provoquer des troubles de mémoire, du sommeil, des troubles physiques (hypertension, troubles digestifs) ainsi qu’une baisse de l’estime de soi et de la motivation.​​</a:t>
            </a:r>
          </a:p>
          <a:p>
            <a:pPr marL="285750" indent="-285750">
              <a:lnSpc>
                <a:spcPct val="150000"/>
              </a:lnSpc>
              <a:buFont typeface="Arial" panose="020B0604020202020204" pitchFamily="34" charset="0"/>
              <a:buChar char="•"/>
            </a:pPr>
            <a:r>
              <a:rPr lang="fr-CA" sz="1600" dirty="0"/>
              <a:t>Les problèmes d’anxiété, de dépression ou de stress mal géré sont liés à un risque accru d’échec scolaire ou d’abandon, d’où l’importance de s’outiller rapidement.​</a:t>
            </a:r>
          </a:p>
        </p:txBody>
      </p:sp>
      <p:sp>
        <p:nvSpPr>
          <p:cNvPr id="6" name="ZoneTexte 5">
            <a:extLst>
              <a:ext uri="{FF2B5EF4-FFF2-40B4-BE49-F238E27FC236}">
                <a16:creationId xmlns:a16="http://schemas.microsoft.com/office/drawing/2014/main" id="{4D1B5324-6877-E2BC-46D8-568F2EBE3E40}"/>
              </a:ext>
            </a:extLst>
          </p:cNvPr>
          <p:cNvSpPr txBox="1"/>
          <p:nvPr>
            <p:custDataLst>
              <p:tags r:id="rId4"/>
            </p:custDataLst>
          </p:nvPr>
        </p:nvSpPr>
        <p:spPr>
          <a:xfrm>
            <a:off x="446904" y="5949706"/>
            <a:ext cx="8757134" cy="523220"/>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Collège </a:t>
            </a:r>
            <a:r>
              <a:rPr lang="fr-CA" sz="1400" err="1">
                <a:solidFill>
                  <a:schemeClr val="bg1"/>
                </a:solidFill>
                <a:latin typeface="+mj-lt"/>
              </a:rPr>
              <a:t>Éducacentre</a:t>
            </a:r>
            <a:r>
              <a:rPr lang="fr-CA" sz="1400">
                <a:solidFill>
                  <a:schemeClr val="bg1"/>
                </a:solidFill>
                <a:latin typeface="+mj-lt"/>
              </a:rPr>
              <a:t>. (2023). L’impact de la santé mentale sur la réussite scolaire. </a:t>
            </a:r>
            <a:r>
              <a:rPr lang="fr-CA" sz="1400">
                <a:solidFill>
                  <a:schemeClr val="bg1"/>
                </a:solidFill>
                <a:latin typeface="+mj-lt"/>
                <a:hlinkClick r:id="rId8"/>
              </a:rPr>
              <a:t>https://educacentre.com/limpact-de-la-sante-mentale-sur-la-reussite-scolaire-2/</a:t>
            </a:r>
            <a:endParaRPr lang="fr-CA" sz="1400">
              <a:solidFill>
                <a:srgbClr val="00B0F0"/>
              </a:solidFill>
              <a:latin typeface="+mj-lt"/>
            </a:endParaRPr>
          </a:p>
        </p:txBody>
      </p:sp>
      <p:pic>
        <p:nvPicPr>
          <p:cNvPr id="7" name="Image 6" descr="Une image contenant Visage humain, personne, habits, dame&#10;&#10;Le contenu généré par l’IA peut être incorrect.">
            <a:extLst>
              <a:ext uri="{FF2B5EF4-FFF2-40B4-BE49-F238E27FC236}">
                <a16:creationId xmlns:a16="http://schemas.microsoft.com/office/drawing/2014/main" id="{514E3ACF-D897-42C8-9D40-8B4C26CE3874}"/>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rcRect t="4182" r="37931"/>
          <a:stretch>
            <a:fillRect/>
          </a:stretch>
        </p:blipFill>
        <p:spPr>
          <a:xfrm flipH="1">
            <a:off x="5842000" y="789499"/>
            <a:ext cx="5634782" cy="4892948"/>
          </a:xfrm>
          <a:prstGeom prst="rect">
            <a:avLst/>
          </a:prstGeom>
        </p:spPr>
      </p:pic>
    </p:spTree>
    <p:extLst>
      <p:ext uri="{BB962C8B-B14F-4D97-AF65-F5344CB8AC3E}">
        <p14:creationId xmlns:p14="http://schemas.microsoft.com/office/powerpoint/2010/main" val="1472780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0B9CA1B-AC48-4D6C-2C27-690546ACCD89}"/>
            </a:ext>
          </a:extLst>
        </p:cNvPr>
        <p:cNvGrpSpPr/>
        <p:nvPr/>
      </p:nvGrpSpPr>
      <p:grpSpPr>
        <a:xfrm>
          <a:off x="0" y="0"/>
          <a:ext cx="0" cy="0"/>
          <a:chOff x="0" y="0"/>
          <a:chExt cx="0" cy="0"/>
        </a:xfrm>
      </p:grpSpPr>
      <p:pic>
        <p:nvPicPr>
          <p:cNvPr id="3" name="Image 2" descr="Une image contenant capture d’écran, rouge, Graphique, texte&#10;&#10;Le contenu généré par l’IA peut être incorrect.">
            <a:extLst>
              <a:ext uri="{FF2B5EF4-FFF2-40B4-BE49-F238E27FC236}">
                <a16:creationId xmlns:a16="http://schemas.microsoft.com/office/drawing/2014/main" id="{F1AA945C-B910-FF29-1F2A-8A52907D9D72}"/>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Titre 1">
            <a:extLst>
              <a:ext uri="{FF2B5EF4-FFF2-40B4-BE49-F238E27FC236}">
                <a16:creationId xmlns:a16="http://schemas.microsoft.com/office/drawing/2014/main" id="{2ADADE5C-AEA9-DBD6-3B8D-AAD05290BF0C}"/>
              </a:ext>
            </a:extLst>
          </p:cNvPr>
          <p:cNvSpPr>
            <a:spLocks noGrp="1"/>
          </p:cNvSpPr>
          <p:nvPr>
            <p:ph type="ctrTitle"/>
            <p:custDataLst>
              <p:tags r:id="rId2"/>
            </p:custDataLst>
          </p:nvPr>
        </p:nvSpPr>
        <p:spPr>
          <a:xfrm>
            <a:off x="859470" y="2423469"/>
            <a:ext cx="6036630" cy="2311817"/>
          </a:xfrm>
          <a:ln>
            <a:noFill/>
          </a:ln>
        </p:spPr>
        <p:txBody>
          <a:bodyPr>
            <a:noAutofit/>
          </a:bodyPr>
          <a:lstStyle/>
          <a:p>
            <a:pPr algn="l"/>
            <a:r>
              <a:rPr lang="fr-CA" sz="4500" b="1">
                <a:solidFill>
                  <a:schemeClr val="bg1"/>
                </a:solidFill>
                <a:latin typeface="Century Gothic"/>
                <a:cs typeface="Arial"/>
              </a:rPr>
              <a:t>Utiliser des stratégies d’apprentissages</a:t>
            </a:r>
          </a:p>
        </p:txBody>
      </p:sp>
      <p:sp>
        <p:nvSpPr>
          <p:cNvPr id="5" name="ZoneTexte 4">
            <a:extLst>
              <a:ext uri="{FF2B5EF4-FFF2-40B4-BE49-F238E27FC236}">
                <a16:creationId xmlns:a16="http://schemas.microsoft.com/office/drawing/2014/main" id="{55F440B2-142B-BA84-0454-C5E335819D1A}"/>
              </a:ext>
            </a:extLst>
          </p:cNvPr>
          <p:cNvSpPr txBox="1"/>
          <p:nvPr>
            <p:custDataLst>
              <p:tags r:id="rId3"/>
            </p:custDataLst>
          </p:nvPr>
        </p:nvSpPr>
        <p:spPr>
          <a:xfrm>
            <a:off x="859470" y="1561695"/>
            <a:ext cx="3022962" cy="861774"/>
          </a:xfrm>
          <a:prstGeom prst="rect">
            <a:avLst/>
          </a:prstGeom>
          <a:noFill/>
        </p:spPr>
        <p:txBody>
          <a:bodyPr wrap="square" lIns="91440" tIns="45720" rIns="91440" bIns="45720" anchor="t">
            <a:spAutoFit/>
          </a:bodyPr>
          <a:lstStyle/>
          <a:p>
            <a:r>
              <a:rPr lang="fr-CA" sz="5000" b="1">
                <a:solidFill>
                  <a:schemeClr val="accent1"/>
                </a:solidFill>
              </a:rPr>
              <a:t>1006</a:t>
            </a:r>
            <a:endParaRPr lang="fr-CA" sz="5000">
              <a:solidFill>
                <a:schemeClr val="accent1"/>
              </a:solidFill>
            </a:endParaRPr>
          </a:p>
        </p:txBody>
      </p:sp>
      <p:pic>
        <p:nvPicPr>
          <p:cNvPr id="9" name="Image 8" descr="Une image contenant Visage humain, habits, personne, sourire&#10;&#10;Le contenu généré par l’IA peut être incorrect.">
            <a:extLst>
              <a:ext uri="{FF2B5EF4-FFF2-40B4-BE49-F238E27FC236}">
                <a16:creationId xmlns:a16="http://schemas.microsoft.com/office/drawing/2014/main" id="{0E14CB81-DC69-702B-D4D7-4100D8BBA5B4}"/>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rcRect l="33917" t="16001" r="36167"/>
          <a:stretch>
            <a:fillRect/>
          </a:stretch>
        </p:blipFill>
        <p:spPr>
          <a:xfrm>
            <a:off x="6408338" y="1097280"/>
            <a:ext cx="3647440" cy="5760720"/>
          </a:xfrm>
          <a:prstGeom prst="rect">
            <a:avLst/>
          </a:prstGeom>
        </p:spPr>
      </p:pic>
    </p:spTree>
    <p:extLst>
      <p:ext uri="{BB962C8B-B14F-4D97-AF65-F5344CB8AC3E}">
        <p14:creationId xmlns:p14="http://schemas.microsoft.com/office/powerpoint/2010/main" val="2476610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00EC4-38B4-C99E-38EF-C44A5052288D}"/>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5F3B749B-EE42-A69B-57EF-2457E225049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5"/>
            <a:ext cx="12192000" cy="6858000"/>
          </a:xfrm>
          <a:prstGeom prst="rect">
            <a:avLst/>
          </a:prstGeom>
        </p:spPr>
      </p:pic>
      <p:sp>
        <p:nvSpPr>
          <p:cNvPr id="4" name="Titre 1">
            <a:extLst>
              <a:ext uri="{FF2B5EF4-FFF2-40B4-BE49-F238E27FC236}">
                <a16:creationId xmlns:a16="http://schemas.microsoft.com/office/drawing/2014/main" id="{20B8C74B-CE7D-EC45-BB9B-C46FB777D2E9}"/>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Outils d’autoévaluation du stress</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034253C5-7897-B412-147A-2EBC9F55EB61}"/>
              </a:ext>
            </a:extLst>
          </p:cNvPr>
          <p:cNvSpPr txBox="1"/>
          <p:nvPr>
            <p:custDataLst>
              <p:tags r:id="rId3"/>
            </p:custDataLst>
          </p:nvPr>
        </p:nvSpPr>
        <p:spPr>
          <a:xfrm>
            <a:off x="734052" y="1378171"/>
            <a:ext cx="10042104" cy="861774"/>
          </a:xfrm>
          <a:prstGeom prst="rect">
            <a:avLst/>
          </a:prstGeom>
          <a:noFill/>
        </p:spPr>
        <p:txBody>
          <a:bodyPr wrap="square">
            <a:spAutoFit/>
          </a:bodyPr>
          <a:lstStyle/>
          <a:p>
            <a:r>
              <a:rPr lang="fr-CA" sz="1600" dirty="0"/>
              <a:t>Développer la connaissance de soi : reconnaître les signaux d’alarme du stress, identifier ses sources avec des </a:t>
            </a:r>
            <a:r>
              <a:rPr lang="fr-CA" sz="1600" dirty="0" err="1"/>
              <a:t>autoquestionnaires</a:t>
            </a:r>
            <a:r>
              <a:rPr lang="fr-CA" sz="1600" dirty="0"/>
              <a:t>.</a:t>
            </a:r>
          </a:p>
          <a:p>
            <a:endParaRPr lang="fr-CA" dirty="0"/>
          </a:p>
        </p:txBody>
      </p:sp>
      <p:graphicFrame>
        <p:nvGraphicFramePr>
          <p:cNvPr id="6" name="Tableau 5">
            <a:extLst>
              <a:ext uri="{FF2B5EF4-FFF2-40B4-BE49-F238E27FC236}">
                <a16:creationId xmlns:a16="http://schemas.microsoft.com/office/drawing/2014/main" id="{6C74F37E-5C4E-98D8-8A09-B1B570973FE4}"/>
              </a:ext>
            </a:extLst>
          </p:cNvPr>
          <p:cNvGraphicFramePr>
            <a:graphicFrameLocks noGrp="1"/>
          </p:cNvGraphicFramePr>
          <p:nvPr>
            <p:custDataLst>
              <p:tags r:id="rId4"/>
            </p:custDataLst>
            <p:extLst>
              <p:ext uri="{D42A27DB-BD31-4B8C-83A1-F6EECF244321}">
                <p14:modId xmlns:p14="http://schemas.microsoft.com/office/powerpoint/2010/main" val="1457439276"/>
              </p:ext>
            </p:extLst>
          </p:nvPr>
        </p:nvGraphicFramePr>
        <p:xfrm>
          <a:off x="816173" y="2161378"/>
          <a:ext cx="10352570" cy="3057657"/>
        </p:xfrm>
        <a:graphic>
          <a:graphicData uri="http://schemas.openxmlformats.org/drawingml/2006/table">
            <a:tbl>
              <a:tblPr firstRow="1" bandRow="1">
                <a:tableStyleId>{5C22544A-7EE6-4342-B048-85BDC9FD1C3A}</a:tableStyleId>
              </a:tblPr>
              <a:tblGrid>
                <a:gridCol w="10352570">
                  <a:extLst>
                    <a:ext uri="{9D8B030D-6E8A-4147-A177-3AD203B41FA5}">
                      <a16:colId xmlns:a16="http://schemas.microsoft.com/office/drawing/2014/main" val="755717429"/>
                    </a:ext>
                  </a:extLst>
                </a:gridCol>
              </a:tblGrid>
              <a:tr h="612302">
                <a:tc>
                  <a:txBody>
                    <a:bodyPr/>
                    <a:lstStyle/>
                    <a:p>
                      <a:pPr algn="l"/>
                      <a:r>
                        <a:rPr lang="fr-CA" sz="1600" b="1" kern="1200" dirty="0">
                          <a:solidFill>
                            <a:schemeClr val="lt1"/>
                          </a:solidFill>
                          <a:effectLst/>
                        </a:rPr>
                        <a:t>Suggestions</a:t>
                      </a:r>
                      <a:endParaRPr lang="fr-CA" sz="1600" b="1" dirty="0"/>
                    </a:p>
                  </a:txBody>
                  <a:tcPr anchor="ctr"/>
                </a:tc>
                <a:extLst>
                  <a:ext uri="{0D108BD9-81ED-4DB2-BD59-A6C34878D82A}">
                    <a16:rowId xmlns:a16="http://schemas.microsoft.com/office/drawing/2014/main" val="2376439040"/>
                  </a:ext>
                </a:extLst>
              </a:tr>
              <a:tr h="959947">
                <a:tc>
                  <a:txBody>
                    <a:bodyPr/>
                    <a:lstStyle/>
                    <a:p>
                      <a:pPr>
                        <a:lnSpc>
                          <a:spcPct val="150000"/>
                        </a:lnSpc>
                      </a:pPr>
                      <a:r>
                        <a:rPr lang="fr-CA" sz="1200" b="1" kern="1200" dirty="0">
                          <a:solidFill>
                            <a:schemeClr val="dk1"/>
                          </a:solidFill>
                          <a:effectLst/>
                          <a:hlinkClick r:id="rId7"/>
                        </a:rPr>
                        <a:t>Échelle du stress perçu (Sheldon Cohen) : </a:t>
                      </a:r>
                      <a:r>
                        <a:rPr lang="fr-CA" sz="1200" b="0" kern="1200" dirty="0">
                          <a:solidFill>
                            <a:schemeClr val="dk1"/>
                          </a:solidFill>
                          <a:effectLst/>
                        </a:rPr>
                        <a:t>Ce questionnaire est largement utilisé dans la recherche universitaire et dans de nombreux établissements. Il est très simple (10 à 14 questions), permet d’identifier le niveau de stress vécu durant le dernier mois et correspond très bien à la réalité étudiante. On le trouve sur plusieurs sites universitaires, dont sur le site de l’Université de Montréal.</a:t>
                      </a:r>
                      <a:endParaRPr lang="fr-CA" sz="1200" b="0" i="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2741957360"/>
                  </a:ext>
                </a:extLst>
              </a:tr>
              <a:tr h="742704">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fr-CA" sz="1200" b="1" kern="1200">
                          <a:solidFill>
                            <a:schemeClr val="dk1"/>
                          </a:solidFill>
                          <a:effectLst/>
                          <a:hlinkClick r:id="rId8"/>
                        </a:rPr>
                        <a:t>Questionnaire C.I.N.É : </a:t>
                      </a:r>
                      <a:r>
                        <a:rPr lang="fr-CA" sz="1200" b="0" kern="1200">
                          <a:solidFill>
                            <a:schemeClr val="dk1"/>
                          </a:solidFill>
                          <a:effectLst/>
                        </a:rPr>
                        <a:t>Porte sur quatre facteurs clés du stress : le contrôle, l’imprévisibilité, la nouveauté et l’ego. Cet outil est spécifiquement conçu pour les étudiants afin d’identifier les sources principales de leur stress.</a:t>
                      </a:r>
                      <a:endParaRPr lang="fr-CA" sz="1200" b="0" i="0" kern="1200">
                        <a:solidFill>
                          <a:schemeClr val="dk1"/>
                        </a:solidFill>
                        <a:effectLst/>
                        <a:latin typeface="+mn-lt"/>
                        <a:ea typeface="+mn-ea"/>
                        <a:cs typeface="+mn-cs"/>
                      </a:endParaRPr>
                    </a:p>
                  </a:txBody>
                  <a:tcPr/>
                </a:tc>
                <a:extLst>
                  <a:ext uri="{0D108BD9-81ED-4DB2-BD59-A6C34878D82A}">
                    <a16:rowId xmlns:a16="http://schemas.microsoft.com/office/drawing/2014/main" val="3274149704"/>
                  </a:ext>
                </a:extLst>
              </a:tr>
              <a:tr h="742704">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fr-CA" sz="1200" b="1" kern="1200" dirty="0">
                          <a:solidFill>
                            <a:schemeClr val="dk1"/>
                          </a:solidFill>
                          <a:effectLst/>
                          <a:hlinkClick r:id="rId9"/>
                        </a:rPr>
                        <a:t>Échelle du stress perçu (Cohen) : </a:t>
                      </a:r>
                      <a:r>
                        <a:rPr lang="fr-CA" sz="1200" b="0" kern="1200" dirty="0">
                          <a:solidFill>
                            <a:schemeClr val="dk1"/>
                          </a:solidFill>
                          <a:effectLst/>
                        </a:rPr>
                        <a:t>Reconnue mondialement, cette échelle mesure le ressenti subjectif du stress vécu au quotidien. Elle est utilisée dans de nombreuses universités pour détecter le niveau de surcharge.</a:t>
                      </a:r>
                      <a:endParaRPr lang="fr-CA" sz="1200" b="0" i="0" kern="1200" dirty="0">
                        <a:solidFill>
                          <a:schemeClr val="dk1"/>
                        </a:solidFill>
                        <a:effectLst/>
                        <a:latin typeface="+mn-lt"/>
                        <a:ea typeface="+mn-ea"/>
                        <a:cs typeface="+mn-cs"/>
                      </a:endParaRPr>
                    </a:p>
                  </a:txBody>
                  <a:tcPr/>
                </a:tc>
                <a:extLst>
                  <a:ext uri="{0D108BD9-81ED-4DB2-BD59-A6C34878D82A}">
                    <a16:rowId xmlns:a16="http://schemas.microsoft.com/office/drawing/2014/main" val="2854982589"/>
                  </a:ext>
                </a:extLst>
              </a:tr>
            </a:tbl>
          </a:graphicData>
        </a:graphic>
      </p:graphicFrame>
    </p:spTree>
    <p:extLst>
      <p:ext uri="{BB962C8B-B14F-4D97-AF65-F5344CB8AC3E}">
        <p14:creationId xmlns:p14="http://schemas.microsoft.com/office/powerpoint/2010/main" val="2735769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18646-FCEB-4150-7A1A-B8AF87D6B0E1}"/>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24C2D0D3-7652-ECB1-8B08-FA772C65BDD7}"/>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1890B769-9BA8-336C-AE11-063EE89682E1}"/>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Stratégies prouvées pour bien gérer le stress</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44B9A0A0-68F5-FA9D-BE62-143F6C774127}"/>
              </a:ext>
            </a:extLst>
          </p:cNvPr>
          <p:cNvSpPr txBox="1"/>
          <p:nvPr>
            <p:custDataLst>
              <p:tags r:id="rId3"/>
            </p:custDataLst>
          </p:nvPr>
        </p:nvSpPr>
        <p:spPr>
          <a:xfrm>
            <a:off x="734052" y="1475700"/>
            <a:ext cx="10042104" cy="861774"/>
          </a:xfrm>
          <a:prstGeom prst="rect">
            <a:avLst/>
          </a:prstGeom>
          <a:noFill/>
        </p:spPr>
        <p:txBody>
          <a:bodyPr wrap="square">
            <a:spAutoFit/>
          </a:bodyPr>
          <a:lstStyle/>
          <a:p>
            <a:r>
              <a:rPr lang="fr-CA" sz="1600" dirty="0"/>
              <a:t>Prendre soin de soi : maintenir de bonnes habitudes de sommeil, d’alimentation, d’activité physique régulière et de loisirs apaisants.​</a:t>
            </a:r>
            <a:br>
              <a:rPr lang="fr-CA" dirty="0"/>
            </a:br>
            <a:endParaRPr lang="fr-CA" dirty="0"/>
          </a:p>
        </p:txBody>
      </p:sp>
      <p:sp>
        <p:nvSpPr>
          <p:cNvPr id="6" name="ZoneTexte 5">
            <a:extLst>
              <a:ext uri="{FF2B5EF4-FFF2-40B4-BE49-F238E27FC236}">
                <a16:creationId xmlns:a16="http://schemas.microsoft.com/office/drawing/2014/main" id="{F4E15D06-B4DC-A81F-6768-0144494876B6}"/>
              </a:ext>
            </a:extLst>
          </p:cNvPr>
          <p:cNvSpPr txBox="1"/>
          <p:nvPr>
            <p:custDataLst>
              <p:tags r:id="rId4"/>
            </p:custDataLst>
          </p:nvPr>
        </p:nvSpPr>
        <p:spPr>
          <a:xfrm>
            <a:off x="446905" y="5857690"/>
            <a:ext cx="8757134" cy="523220"/>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Collège </a:t>
            </a:r>
            <a:r>
              <a:rPr lang="fr-CA" sz="1400" err="1">
                <a:solidFill>
                  <a:schemeClr val="bg1"/>
                </a:solidFill>
                <a:latin typeface="+mj-lt"/>
              </a:rPr>
              <a:t>Éducacentre</a:t>
            </a:r>
            <a:r>
              <a:rPr lang="fr-CA" sz="1400">
                <a:solidFill>
                  <a:schemeClr val="bg1"/>
                </a:solidFill>
                <a:latin typeface="+mj-lt"/>
              </a:rPr>
              <a:t>. (2023). L’impact de la santé mentale sur la réussite scolaire. </a:t>
            </a:r>
            <a:r>
              <a:rPr lang="fr-CA" sz="1400">
                <a:solidFill>
                  <a:schemeClr val="bg1"/>
                </a:solidFill>
                <a:latin typeface="+mj-lt"/>
                <a:hlinkClick r:id="rId8"/>
              </a:rPr>
              <a:t>https://educacentre.com/limpact-de-la-sante-mentale-sur-la-reussite-scolaire-2/</a:t>
            </a:r>
            <a:endParaRPr lang="fr-CA" sz="1400">
              <a:solidFill>
                <a:srgbClr val="00B0F0"/>
              </a:solidFill>
              <a:latin typeface="+mj-lt"/>
            </a:endParaRPr>
          </a:p>
        </p:txBody>
      </p:sp>
      <p:graphicFrame>
        <p:nvGraphicFramePr>
          <p:cNvPr id="7" name="Tableau 6">
            <a:extLst>
              <a:ext uri="{FF2B5EF4-FFF2-40B4-BE49-F238E27FC236}">
                <a16:creationId xmlns:a16="http://schemas.microsoft.com/office/drawing/2014/main" id="{A63F3F26-F3F9-5A4D-7D23-04AA5E0E6E30}"/>
              </a:ext>
            </a:extLst>
          </p:cNvPr>
          <p:cNvGraphicFramePr>
            <a:graphicFrameLocks noGrp="1"/>
          </p:cNvGraphicFramePr>
          <p:nvPr>
            <p:custDataLst>
              <p:tags r:id="rId5"/>
            </p:custDataLst>
            <p:extLst>
              <p:ext uri="{D42A27DB-BD31-4B8C-83A1-F6EECF244321}">
                <p14:modId xmlns:p14="http://schemas.microsoft.com/office/powerpoint/2010/main" val="3000031732"/>
              </p:ext>
            </p:extLst>
          </p:nvPr>
        </p:nvGraphicFramePr>
        <p:xfrm>
          <a:off x="816429" y="2337474"/>
          <a:ext cx="10270192" cy="2426710"/>
        </p:xfrm>
        <a:graphic>
          <a:graphicData uri="http://schemas.openxmlformats.org/drawingml/2006/table">
            <a:tbl>
              <a:tblPr firstRow="1" bandRow="1">
                <a:tableStyleId>{5C22544A-7EE6-4342-B048-85BDC9FD1C3A}</a:tableStyleId>
              </a:tblPr>
              <a:tblGrid>
                <a:gridCol w="10270192">
                  <a:extLst>
                    <a:ext uri="{9D8B030D-6E8A-4147-A177-3AD203B41FA5}">
                      <a16:colId xmlns:a16="http://schemas.microsoft.com/office/drawing/2014/main" val="755717429"/>
                    </a:ext>
                  </a:extLst>
                </a:gridCol>
              </a:tblGrid>
              <a:tr h="520862">
                <a:tc>
                  <a:txBody>
                    <a:bodyPr/>
                    <a:lstStyle/>
                    <a:p>
                      <a:pPr algn="l"/>
                      <a:r>
                        <a:rPr lang="fr-CA" sz="1600" b="1" kern="1200" dirty="0">
                          <a:solidFill>
                            <a:schemeClr val="lt1"/>
                          </a:solidFill>
                          <a:effectLst/>
                        </a:rPr>
                        <a:t>Pratiques efficaces</a:t>
                      </a:r>
                      <a:endParaRPr lang="fr-CA" sz="1600" b="1" dirty="0"/>
                    </a:p>
                  </a:txBody>
                  <a:tcPr anchor="ctr"/>
                </a:tc>
                <a:extLst>
                  <a:ext uri="{0D108BD9-81ED-4DB2-BD59-A6C34878D82A}">
                    <a16:rowId xmlns:a16="http://schemas.microsoft.com/office/drawing/2014/main" val="2376439040"/>
                  </a:ext>
                </a:extLst>
              </a:tr>
              <a:tr h="476462">
                <a:tc>
                  <a:txBody>
                    <a:bodyPr/>
                    <a:lstStyle/>
                    <a:p>
                      <a:r>
                        <a:rPr lang="fr-CA" sz="1200" b="0" kern="1200" dirty="0">
                          <a:solidFill>
                            <a:schemeClr val="dk1"/>
                          </a:solidFill>
                          <a:effectLst/>
                        </a:rPr>
                        <a:t>Appliquer les techniques de respiration profonde ou de relaxation musculaire progressive.​</a:t>
                      </a:r>
                      <a:endParaRPr lang="fr-CA" sz="1200" b="0" i="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2741957360"/>
                  </a:ext>
                </a:extLst>
              </a:tr>
              <a:tr h="476462">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lang="fr-CA" sz="1200" b="0" kern="1200" dirty="0">
                          <a:solidFill>
                            <a:schemeClr val="dk1"/>
                          </a:solidFill>
                          <a:effectLst/>
                        </a:rPr>
                        <a:t>Organiser son temps, planifier et fractionner les tâches pour éviter la procrastination et le sentiment d’être débordé(e).</a:t>
                      </a:r>
                      <a:endParaRPr lang="fr-CA" sz="1200" b="0" i="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274149704"/>
                  </a:ext>
                </a:extLst>
              </a:tr>
              <a:tr h="476462">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lang="fr-CA" sz="1200" b="0" kern="1200">
                          <a:solidFill>
                            <a:schemeClr val="dk1"/>
                          </a:solidFill>
                          <a:effectLst/>
                        </a:rPr>
                        <a:t>Solliciter le soutien social (amis, famille, groupes d’entraide), facteur reconnu pour réduire l’anxiété et améliorer la persévérance</a:t>
                      </a:r>
                      <a:endParaRPr lang="fr-CA" sz="1200" b="0" i="0" kern="1200">
                        <a:solidFill>
                          <a:schemeClr val="dk1"/>
                        </a:solidFill>
                        <a:effectLst/>
                        <a:latin typeface="+mn-lt"/>
                        <a:ea typeface="+mn-ea"/>
                        <a:cs typeface="+mn-cs"/>
                      </a:endParaRPr>
                    </a:p>
                  </a:txBody>
                  <a:tcPr anchor="ctr"/>
                </a:tc>
                <a:extLst>
                  <a:ext uri="{0D108BD9-81ED-4DB2-BD59-A6C34878D82A}">
                    <a16:rowId xmlns:a16="http://schemas.microsoft.com/office/drawing/2014/main" val="3140478641"/>
                  </a:ext>
                </a:extLst>
              </a:tr>
              <a:tr h="476462">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lang="fr-CA" sz="1200" b="0" kern="1200" dirty="0">
                          <a:solidFill>
                            <a:schemeClr val="dk1"/>
                          </a:solidFill>
                          <a:effectLst/>
                        </a:rPr>
                        <a:t>Réévaluer ses exigences personnelles avec indulgence et éviter la comparaison négative.</a:t>
                      </a:r>
                      <a:endParaRPr lang="fr-CA" sz="1200" b="0" i="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2854982589"/>
                  </a:ext>
                </a:extLst>
              </a:tr>
            </a:tbl>
          </a:graphicData>
        </a:graphic>
      </p:graphicFrame>
    </p:spTree>
    <p:extLst>
      <p:ext uri="{BB962C8B-B14F-4D97-AF65-F5344CB8AC3E}">
        <p14:creationId xmlns:p14="http://schemas.microsoft.com/office/powerpoint/2010/main" val="1486958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44FB4-87A0-D50F-CE7A-583FBEE3046C}"/>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23100359-D1BD-23CA-10FE-E79E652C4360}"/>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85725"/>
            <a:ext cx="12192000" cy="6858000"/>
          </a:xfrm>
          <a:prstGeom prst="rect">
            <a:avLst/>
          </a:prstGeom>
        </p:spPr>
      </p:pic>
      <p:sp>
        <p:nvSpPr>
          <p:cNvPr id="4" name="Titre 1">
            <a:extLst>
              <a:ext uri="{FF2B5EF4-FFF2-40B4-BE49-F238E27FC236}">
                <a16:creationId xmlns:a16="http://schemas.microsoft.com/office/drawing/2014/main" id="{0823FA5D-07CD-816A-909D-2EB77562F980}"/>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Fiches et guides pratiques pour la relaxation</a:t>
            </a:r>
            <a:endParaRPr lang="fr-CA" sz="3300" b="1" spc="100">
              <a:ln w="19050">
                <a:noFill/>
              </a:ln>
              <a:solidFill>
                <a:schemeClr val="accent4"/>
              </a:solidFill>
            </a:endParaRPr>
          </a:p>
        </p:txBody>
      </p:sp>
      <p:graphicFrame>
        <p:nvGraphicFramePr>
          <p:cNvPr id="5" name="Tableau 4">
            <a:extLst>
              <a:ext uri="{FF2B5EF4-FFF2-40B4-BE49-F238E27FC236}">
                <a16:creationId xmlns:a16="http://schemas.microsoft.com/office/drawing/2014/main" id="{4E596D80-BD0E-F4C1-B2DC-7FE262A643BA}"/>
              </a:ext>
            </a:extLst>
          </p:cNvPr>
          <p:cNvGraphicFramePr>
            <a:graphicFrameLocks noGrp="1"/>
          </p:cNvGraphicFramePr>
          <p:nvPr>
            <p:custDataLst>
              <p:tags r:id="rId3"/>
            </p:custDataLst>
            <p:extLst>
              <p:ext uri="{D42A27DB-BD31-4B8C-83A1-F6EECF244321}">
                <p14:modId xmlns:p14="http://schemas.microsoft.com/office/powerpoint/2010/main" val="3198619833"/>
              </p:ext>
            </p:extLst>
          </p:nvPr>
        </p:nvGraphicFramePr>
        <p:xfrm>
          <a:off x="857068" y="1748758"/>
          <a:ext cx="10270193" cy="3279236"/>
        </p:xfrm>
        <a:graphic>
          <a:graphicData uri="http://schemas.openxmlformats.org/drawingml/2006/table">
            <a:tbl>
              <a:tblPr firstRow="1" bandRow="1">
                <a:tableStyleId>{5C22544A-7EE6-4342-B048-85BDC9FD1C3A}</a:tableStyleId>
              </a:tblPr>
              <a:tblGrid>
                <a:gridCol w="10270193">
                  <a:extLst>
                    <a:ext uri="{9D8B030D-6E8A-4147-A177-3AD203B41FA5}">
                      <a16:colId xmlns:a16="http://schemas.microsoft.com/office/drawing/2014/main" val="755717429"/>
                    </a:ext>
                  </a:extLst>
                </a:gridCol>
              </a:tblGrid>
              <a:tr h="638842">
                <a:tc>
                  <a:txBody>
                    <a:bodyPr/>
                    <a:lstStyle/>
                    <a:p>
                      <a:pPr algn="l"/>
                      <a:r>
                        <a:rPr lang="fr-CA" sz="1600" b="1" kern="1200" dirty="0">
                          <a:solidFill>
                            <a:schemeClr val="lt1"/>
                          </a:solidFill>
                          <a:effectLst/>
                        </a:rPr>
                        <a:t>Suggestions</a:t>
                      </a:r>
                      <a:endParaRPr lang="fr-CA" sz="1600" b="1" dirty="0"/>
                    </a:p>
                  </a:txBody>
                  <a:tcPr anchor="ctr"/>
                </a:tc>
                <a:extLst>
                  <a:ext uri="{0D108BD9-81ED-4DB2-BD59-A6C34878D82A}">
                    <a16:rowId xmlns:a16="http://schemas.microsoft.com/office/drawing/2014/main" val="2376439040"/>
                  </a:ext>
                </a:extLst>
              </a:tr>
              <a:tr h="680591">
                <a:tc>
                  <a:txBody>
                    <a:bodyPr/>
                    <a:lstStyle/>
                    <a:p>
                      <a:pPr>
                        <a:lnSpc>
                          <a:spcPct val="150000"/>
                        </a:lnSpc>
                      </a:pPr>
                      <a:r>
                        <a:rPr lang="fr-CA" sz="1200" b="1" kern="1200" dirty="0">
                          <a:solidFill>
                            <a:schemeClr val="dk1"/>
                          </a:solidFill>
                          <a:effectLst/>
                          <a:hlinkClick r:id="rId6"/>
                        </a:rPr>
                        <a:t>Respiration profonde </a:t>
                      </a:r>
                      <a:r>
                        <a:rPr lang="fr-CA" sz="1200" b="0" kern="1200" dirty="0">
                          <a:solidFill>
                            <a:schemeClr val="dk1"/>
                          </a:solidFill>
                          <a:effectLst/>
                        </a:rPr>
                        <a:t>(abdominale ou « carrée ») :</a:t>
                      </a:r>
                    </a:p>
                    <a:p>
                      <a:pPr marL="742950" lvl="1" indent="-285750">
                        <a:lnSpc>
                          <a:spcPct val="150000"/>
                        </a:lnSpc>
                        <a:buFont typeface="Arial" panose="020B0604020202020204" pitchFamily="34" charset="0"/>
                        <a:buChar char="•"/>
                      </a:pPr>
                      <a:r>
                        <a:rPr lang="fr-CA" sz="1200" b="0" kern="1200" dirty="0">
                          <a:solidFill>
                            <a:schemeClr val="dk1"/>
                          </a:solidFill>
                          <a:effectLst/>
                        </a:rPr>
                        <a:t>Fiche pratique proposée par l’Université de Moncton : Explications très simples pour pratiquer la respiration profonde et la respiration carrée, particulièrement efficaces pour gérer l’anxiété ponctuelle et améliorer la concentration.​</a:t>
                      </a:r>
                      <a:endParaRPr lang="fr-CA" sz="1200" b="0" i="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2741957360"/>
                  </a:ext>
                </a:extLst>
              </a:tr>
              <a:tr h="680591">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fr-CA" sz="1200" b="1" kern="1200" dirty="0">
                          <a:solidFill>
                            <a:schemeClr val="dk1"/>
                          </a:solidFill>
                          <a:effectLst/>
                          <a:hlinkClick r:id="rId7"/>
                        </a:rPr>
                        <a:t>Relaxation musculaire progressive </a:t>
                      </a:r>
                      <a:r>
                        <a:rPr lang="fr-CA" sz="1200" b="0" kern="1200" dirty="0">
                          <a:solidFill>
                            <a:schemeClr val="dk1"/>
                          </a:solidFill>
                          <a:effectLst/>
                        </a:rPr>
                        <a:t>(Jacobson) :</a:t>
                      </a:r>
                    </a:p>
                    <a:p>
                      <a:pPr marL="742950" marR="0" lvl="1"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fr-CA" sz="1200" b="0" kern="1200" dirty="0">
                          <a:solidFill>
                            <a:schemeClr val="dk1"/>
                          </a:solidFill>
                          <a:effectLst/>
                        </a:rPr>
                        <a:t>Guides détaillés (Santé publique Montérégie, CCHST) expliquant étape par étape comment contracter, puis relâcher chaque groupe musculaire. Une méthode validée pour apaiser la tension physique et mentale.​</a:t>
                      </a:r>
                      <a:endParaRPr lang="fr-CA" sz="1200" b="0" i="0" kern="1200" dirty="0">
                        <a:solidFill>
                          <a:schemeClr val="dk1"/>
                        </a:solidFill>
                        <a:effectLst/>
                        <a:latin typeface="+mn-lt"/>
                        <a:ea typeface="+mn-ea"/>
                        <a:cs typeface="+mn-cs"/>
                      </a:endParaRPr>
                    </a:p>
                  </a:txBody>
                  <a:tcPr/>
                </a:tc>
                <a:extLst>
                  <a:ext uri="{0D108BD9-81ED-4DB2-BD59-A6C34878D82A}">
                    <a16:rowId xmlns:a16="http://schemas.microsoft.com/office/drawing/2014/main" val="3274149704"/>
                  </a:ext>
                </a:extLst>
              </a:tr>
              <a:tr h="680591">
                <a:tc>
                  <a:txBody>
                    <a:bodyPr/>
                    <a:lstStyle/>
                    <a:p>
                      <a:pPr>
                        <a:lnSpc>
                          <a:spcPct val="150000"/>
                        </a:lnSpc>
                      </a:pPr>
                      <a:r>
                        <a:rPr lang="fr-CA" sz="1200" b="1" kern="1200" dirty="0">
                          <a:solidFill>
                            <a:schemeClr val="dk1"/>
                          </a:solidFill>
                          <a:effectLst/>
                          <a:hlinkClick r:id="rId8"/>
                        </a:rPr>
                        <a:t>Plateformes et services universitaires</a:t>
                      </a:r>
                      <a:r>
                        <a:rPr lang="fr-CA" sz="1200" b="1" kern="1200" dirty="0">
                          <a:solidFill>
                            <a:schemeClr val="dk1"/>
                          </a:solidFill>
                          <a:effectLst/>
                        </a:rPr>
                        <a:t> </a:t>
                      </a:r>
                      <a:r>
                        <a:rPr lang="fr-CA" sz="1200" b="0" kern="1200" dirty="0">
                          <a:solidFill>
                            <a:schemeClr val="dk1"/>
                          </a:solidFill>
                          <a:effectLst/>
                        </a:rPr>
                        <a:t>:</a:t>
                      </a:r>
                    </a:p>
                    <a:p>
                      <a:pPr marL="742950" lvl="1" indent="-285750">
                        <a:lnSpc>
                          <a:spcPct val="150000"/>
                        </a:lnSpc>
                        <a:buFont typeface="Arial" panose="020B0604020202020204" pitchFamily="34" charset="0"/>
                        <a:buChar char="•"/>
                      </a:pPr>
                      <a:r>
                        <a:rPr lang="fr-CA" sz="1200" b="0" kern="1200" dirty="0">
                          <a:solidFill>
                            <a:schemeClr val="dk1"/>
                          </a:solidFill>
                          <a:effectLst/>
                        </a:rPr>
                        <a:t>Portails de fiches psychologiques sur la gestion du stress proposant des outils téléchargeables, exercices guidés et vidéos explicatives adaptés à tous publics, dont les adultes.</a:t>
                      </a:r>
                      <a:endParaRPr lang="fr-CA" sz="1200" b="0" i="0" kern="1200" dirty="0">
                        <a:solidFill>
                          <a:schemeClr val="dk1"/>
                        </a:solidFill>
                        <a:effectLst/>
                        <a:latin typeface="+mn-lt"/>
                        <a:ea typeface="+mn-ea"/>
                        <a:cs typeface="+mn-cs"/>
                      </a:endParaRPr>
                    </a:p>
                  </a:txBody>
                  <a:tcPr/>
                </a:tc>
                <a:extLst>
                  <a:ext uri="{0D108BD9-81ED-4DB2-BD59-A6C34878D82A}">
                    <a16:rowId xmlns:a16="http://schemas.microsoft.com/office/drawing/2014/main" val="2854982589"/>
                  </a:ext>
                </a:extLst>
              </a:tr>
            </a:tbl>
          </a:graphicData>
        </a:graphic>
      </p:graphicFrame>
    </p:spTree>
    <p:extLst>
      <p:ext uri="{BB962C8B-B14F-4D97-AF65-F5344CB8AC3E}">
        <p14:creationId xmlns:p14="http://schemas.microsoft.com/office/powerpoint/2010/main" val="3540921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1289C-55AE-FCD2-C6C3-567C531B22FF}"/>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1CCAAA2A-3A1A-9E73-D088-0DB1164CC198}"/>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943725"/>
          </a:xfrm>
          <a:prstGeom prst="rect">
            <a:avLst/>
          </a:prstGeom>
        </p:spPr>
      </p:pic>
      <p:sp>
        <p:nvSpPr>
          <p:cNvPr id="4" name="Titre 1">
            <a:extLst>
              <a:ext uri="{FF2B5EF4-FFF2-40B4-BE49-F238E27FC236}">
                <a16:creationId xmlns:a16="http://schemas.microsoft.com/office/drawing/2014/main" id="{334783BF-2F86-F1AA-2E0D-9CA9F9A70497}"/>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r>
              <a:rPr lang="fr-CA" sz="3300" b="1">
                <a:solidFill>
                  <a:schemeClr val="accent1"/>
                </a:solidFill>
              </a:rPr>
              <a:t>Définition et rôle de l’intelligence émotionnelle</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0E814DF5-BF98-08FE-CE63-034EE52FB054}"/>
              </a:ext>
            </a:extLst>
          </p:cNvPr>
          <p:cNvSpPr txBox="1"/>
          <p:nvPr>
            <p:custDataLst>
              <p:tags r:id="rId3"/>
            </p:custDataLst>
          </p:nvPr>
        </p:nvSpPr>
        <p:spPr>
          <a:xfrm>
            <a:off x="816598" y="1787106"/>
            <a:ext cx="4579628" cy="3369512"/>
          </a:xfrm>
          <a:prstGeom prst="rect">
            <a:avLst/>
          </a:prstGeom>
          <a:noFill/>
        </p:spPr>
        <p:txBody>
          <a:bodyPr wrap="square">
            <a:spAutoFit/>
          </a:bodyPr>
          <a:lstStyle/>
          <a:p>
            <a:pPr>
              <a:lnSpc>
                <a:spcPct val="150000"/>
              </a:lnSpc>
            </a:pPr>
            <a:r>
              <a:rPr lang="fr-CA" sz="1600" dirty="0"/>
              <a:t>L’intelligence émotionnelle (IE) regroupe la capacité à percevoir, comprendre, exprimer et réguler ses propres émotions ainsi que celles des autres.​</a:t>
            </a:r>
          </a:p>
          <a:p>
            <a:pPr>
              <a:lnSpc>
                <a:spcPct val="150000"/>
              </a:lnSpc>
            </a:pPr>
            <a:r>
              <a:rPr lang="fr-CA" sz="1600" dirty="0"/>
              <a:t>Selon plusieurs études, un niveau élevé d’IE favorise l’adoption de meilleures stratégies d’apprentissage, la gestion du stress, l’adaptabilité face aux difficultés et la persévérance académique.</a:t>
            </a:r>
          </a:p>
        </p:txBody>
      </p:sp>
      <p:sp>
        <p:nvSpPr>
          <p:cNvPr id="6" name="ZoneTexte 5">
            <a:extLst>
              <a:ext uri="{FF2B5EF4-FFF2-40B4-BE49-F238E27FC236}">
                <a16:creationId xmlns:a16="http://schemas.microsoft.com/office/drawing/2014/main" id="{F5648532-30D8-F810-2CD4-9BFF9A028891}"/>
              </a:ext>
            </a:extLst>
          </p:cNvPr>
          <p:cNvSpPr txBox="1"/>
          <p:nvPr>
            <p:custDataLst>
              <p:tags r:id="rId4"/>
            </p:custDataLst>
          </p:nvPr>
        </p:nvSpPr>
        <p:spPr>
          <a:xfrm>
            <a:off x="446904" y="5895277"/>
            <a:ext cx="8757134" cy="738664"/>
          </a:xfrm>
          <a:prstGeom prst="rect">
            <a:avLst/>
          </a:prstGeom>
          <a:noFill/>
        </p:spPr>
        <p:txBody>
          <a:bodyPr wrap="square">
            <a:spAutoFit/>
          </a:bodyPr>
          <a:lstStyle/>
          <a:p>
            <a:r>
              <a:rPr lang="fr-CA" sz="1400" i="0" u="none" strike="noStrike" dirty="0">
                <a:solidFill>
                  <a:schemeClr val="bg1"/>
                </a:solidFill>
                <a:effectLst/>
                <a:latin typeface="+mj-lt"/>
              </a:rPr>
              <a:t>Source</a:t>
            </a:r>
            <a:r>
              <a:rPr lang="fr-CA" sz="1400" dirty="0">
                <a:solidFill>
                  <a:schemeClr val="bg1"/>
                </a:solidFill>
                <a:latin typeface="+mj-lt"/>
              </a:rPr>
              <a:t> : </a:t>
            </a:r>
            <a:r>
              <a:rPr lang="fr-CA" sz="1400" dirty="0" err="1">
                <a:solidFill>
                  <a:schemeClr val="bg1"/>
                </a:solidFill>
                <a:latin typeface="+mj-lt"/>
              </a:rPr>
              <a:t>Bournaud</a:t>
            </a:r>
            <a:r>
              <a:rPr lang="fr-CA" sz="1400" dirty="0">
                <a:solidFill>
                  <a:schemeClr val="bg1"/>
                </a:solidFill>
                <a:latin typeface="+mj-lt"/>
              </a:rPr>
              <a:t>, I., &amp; Pamphile, P. (2023). Intelligence émotionnelle et stratégies d’apprentissage de primo-entrants à l’université : quelles implications pour l’accompagnement à la réussite? Formation et profession, 31(3), 1-17. </a:t>
            </a:r>
            <a:r>
              <a:rPr lang="fr-CA" sz="1400" dirty="0">
                <a:solidFill>
                  <a:schemeClr val="bg1"/>
                </a:solidFill>
                <a:latin typeface="+mj-lt"/>
                <a:hlinkClick r:id="rId8"/>
              </a:rPr>
              <a:t>https://doi.org/10.18162/fp.2023.844</a:t>
            </a:r>
            <a:endParaRPr lang="fr-CA" sz="1400" dirty="0">
              <a:solidFill>
                <a:srgbClr val="00B0F0"/>
              </a:solidFill>
              <a:latin typeface="+mj-lt"/>
            </a:endParaRPr>
          </a:p>
        </p:txBody>
      </p:sp>
      <p:pic>
        <p:nvPicPr>
          <p:cNvPr id="7" name="Image 6" descr="Une image contenant personne, Visage humain, sourire, habits&#10;&#10;Le contenu généré par l’IA peut être incorrect.">
            <a:extLst>
              <a:ext uri="{FF2B5EF4-FFF2-40B4-BE49-F238E27FC236}">
                <a16:creationId xmlns:a16="http://schemas.microsoft.com/office/drawing/2014/main" id="{C2C2921F-C4F3-6165-C188-E9EF8C857F32}"/>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rcRect l="60000" t="14963"/>
          <a:stretch>
            <a:fillRect/>
          </a:stretch>
        </p:blipFill>
        <p:spPr>
          <a:xfrm>
            <a:off x="6024880" y="1036320"/>
            <a:ext cx="3950718" cy="4724400"/>
          </a:xfrm>
          <a:prstGeom prst="rect">
            <a:avLst/>
          </a:prstGeom>
        </p:spPr>
      </p:pic>
    </p:spTree>
    <p:extLst>
      <p:ext uri="{BB962C8B-B14F-4D97-AF65-F5344CB8AC3E}">
        <p14:creationId xmlns:p14="http://schemas.microsoft.com/office/powerpoint/2010/main" val="16537405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EDB78-6186-A154-FA2D-69B959ADBA88}"/>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BD8CBF1D-84A0-275B-6DE8-E6E6C98422C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EEB3E296-E19F-4BC9-0B6E-93D1E94D3363}"/>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Données scientifiques à mettre en valeur</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B2A8BFE1-BE89-0071-E4C7-43C99F4F6BD5}"/>
              </a:ext>
            </a:extLst>
          </p:cNvPr>
          <p:cNvSpPr txBox="1"/>
          <p:nvPr>
            <p:custDataLst>
              <p:tags r:id="rId3"/>
            </p:custDataLst>
          </p:nvPr>
        </p:nvSpPr>
        <p:spPr>
          <a:xfrm>
            <a:off x="734052" y="1761267"/>
            <a:ext cx="10042104" cy="263084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dirty="0"/>
              <a:t>Les recherches montrent que, bien que l’IE explique une part « modérée » de la réussite universitaire, elle joue un rôle majeur dans la gestion de l’anxiété, l’établissement de bonnes relations (pairs, enseignants) et l’adoption de stratégies efficaces.​</a:t>
            </a:r>
          </a:p>
          <a:p>
            <a:pPr marL="285750" indent="-285750">
              <a:lnSpc>
                <a:spcPct val="150000"/>
              </a:lnSpc>
              <a:buFont typeface="Arial" panose="020B0604020202020204" pitchFamily="34" charset="0"/>
              <a:buChar char="•"/>
            </a:pPr>
            <a:r>
              <a:rPr lang="fr-CA" sz="1600" dirty="0"/>
              <a:t>Les compétences émotionnelles (expression, contrôle de soi, empathie, gestion du stress) agissent comme des ressources internes : les personnes étudiantes qui réévaluent positivement les situations stressantes savent demander de l’aide et réguler leurs émotions et performent mieux lors d’examens et projets.</a:t>
            </a:r>
          </a:p>
        </p:txBody>
      </p:sp>
      <p:sp>
        <p:nvSpPr>
          <p:cNvPr id="6" name="ZoneTexte 5">
            <a:extLst>
              <a:ext uri="{FF2B5EF4-FFF2-40B4-BE49-F238E27FC236}">
                <a16:creationId xmlns:a16="http://schemas.microsoft.com/office/drawing/2014/main" id="{BDAC8D82-E7D4-8A3D-CFC2-B03FC7983FAF}"/>
              </a:ext>
            </a:extLst>
          </p:cNvPr>
          <p:cNvSpPr txBox="1"/>
          <p:nvPr>
            <p:custDataLst>
              <p:tags r:id="rId4"/>
            </p:custDataLst>
          </p:nvPr>
        </p:nvSpPr>
        <p:spPr>
          <a:xfrm>
            <a:off x="446904" y="5878311"/>
            <a:ext cx="8757134" cy="738664"/>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a:t>
            </a:r>
            <a:r>
              <a:rPr lang="fr-CA" sz="1400" err="1">
                <a:solidFill>
                  <a:schemeClr val="bg1"/>
                </a:solidFill>
                <a:latin typeface="+mj-lt"/>
              </a:rPr>
              <a:t>Tidjane</a:t>
            </a:r>
            <a:r>
              <a:rPr lang="fr-CA" sz="1400">
                <a:solidFill>
                  <a:schemeClr val="bg1"/>
                </a:solidFill>
                <a:latin typeface="+mj-lt"/>
              </a:rPr>
              <a:t>, K. I., &amp; </a:t>
            </a:r>
            <a:r>
              <a:rPr lang="fr-CA" sz="1400" err="1">
                <a:solidFill>
                  <a:schemeClr val="bg1"/>
                </a:solidFill>
                <a:latin typeface="+mj-lt"/>
              </a:rPr>
              <a:t>Kanga</a:t>
            </a:r>
            <a:r>
              <a:rPr lang="fr-CA" sz="1400">
                <a:solidFill>
                  <a:schemeClr val="bg1"/>
                </a:solidFill>
                <a:latin typeface="+mj-lt"/>
              </a:rPr>
              <a:t>, K. B. (2025). Compétences émotionnelles et performance universitaire chez des étudiants de Licence 1 de droit de l’Université Musulmane Africaine. </a:t>
            </a:r>
            <a:r>
              <a:rPr lang="fr-CA" sz="1400" err="1">
                <a:solidFill>
                  <a:schemeClr val="bg1"/>
                </a:solidFill>
                <a:latin typeface="+mj-lt"/>
              </a:rPr>
              <a:t>European</a:t>
            </a:r>
            <a:r>
              <a:rPr lang="fr-CA" sz="1400">
                <a:solidFill>
                  <a:schemeClr val="bg1"/>
                </a:solidFill>
                <a:latin typeface="+mj-lt"/>
              </a:rPr>
              <a:t> Scientific Journal, ESJ, 21(14), 205-222. </a:t>
            </a:r>
            <a:r>
              <a:rPr lang="fr-CA" sz="1400">
                <a:solidFill>
                  <a:schemeClr val="bg1"/>
                </a:solidFill>
                <a:latin typeface="+mj-lt"/>
                <a:hlinkClick r:id="rId7"/>
              </a:rPr>
              <a:t>https://doi.org/10.19044/esj.2025.v21n14p205 </a:t>
            </a:r>
            <a:endParaRPr lang="fr-CA" sz="1400">
              <a:solidFill>
                <a:srgbClr val="00B0F0"/>
              </a:solidFill>
              <a:latin typeface="+mj-lt"/>
            </a:endParaRPr>
          </a:p>
        </p:txBody>
      </p:sp>
    </p:spTree>
    <p:extLst>
      <p:ext uri="{BB962C8B-B14F-4D97-AF65-F5344CB8AC3E}">
        <p14:creationId xmlns:p14="http://schemas.microsoft.com/office/powerpoint/2010/main" val="40045917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D0CD8-84D0-9EA0-BFCC-8B88D6EC6190}"/>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967A8583-BA52-2432-E1A0-020229831D0E}"/>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7D543780-42D6-0E6F-EF9E-40336111F9A8}"/>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Test d’autoévaluation d’IE</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2C4ECEC5-7A3A-8B6B-C8B6-B833FE0A92DC}"/>
              </a:ext>
            </a:extLst>
          </p:cNvPr>
          <p:cNvSpPr txBox="1"/>
          <p:nvPr>
            <p:custDataLst>
              <p:tags r:id="rId3"/>
            </p:custDataLst>
          </p:nvPr>
        </p:nvSpPr>
        <p:spPr>
          <a:xfrm>
            <a:off x="734052" y="1448970"/>
            <a:ext cx="6276348" cy="4062651"/>
          </a:xfrm>
          <a:prstGeom prst="rect">
            <a:avLst/>
          </a:prstGeom>
          <a:noFill/>
        </p:spPr>
        <p:txBody>
          <a:bodyPr wrap="square">
            <a:spAutoFit/>
          </a:bodyPr>
          <a:lstStyle/>
          <a:p>
            <a:pPr>
              <a:lnSpc>
                <a:spcPct val="150000"/>
              </a:lnSpc>
            </a:pPr>
            <a:r>
              <a:rPr lang="fr-CA" sz="1600" b="1" dirty="0">
                <a:hlinkClick r:id="rId7"/>
              </a:rPr>
              <a:t>Test de quotient émotionnel d’Orientation </a:t>
            </a:r>
            <a:r>
              <a:rPr lang="fr-CA" sz="1600" dirty="0">
                <a:hlinkClick r:id="rId7"/>
              </a:rPr>
              <a:t>:</a:t>
            </a:r>
            <a:r>
              <a:rPr lang="fr-CA" sz="1600" dirty="0"/>
              <a:t> Permet d’obtenir un score personnel en réponse à 28 questions. Résultats gratuits et analyse simple pour cibler ses forces émotionnelles.​</a:t>
            </a:r>
          </a:p>
          <a:p>
            <a:pPr>
              <a:lnSpc>
                <a:spcPct val="150000"/>
              </a:lnSpc>
            </a:pPr>
            <a:r>
              <a:rPr lang="fr-CA" sz="1600" b="1" dirty="0">
                <a:hlinkClick r:id="rId8"/>
              </a:rPr>
              <a:t>Test d’intelligence émotionnelle globale IDR </a:t>
            </a:r>
            <a:r>
              <a:rPr lang="fr-CA" sz="1600" b="1" dirty="0" err="1">
                <a:hlinkClick r:id="rId8"/>
              </a:rPr>
              <a:t>Labs</a:t>
            </a:r>
            <a:r>
              <a:rPr lang="fr-CA" sz="1600" b="1" dirty="0">
                <a:hlinkClick r:id="rId8"/>
              </a:rPr>
              <a:t> </a:t>
            </a:r>
            <a:r>
              <a:rPr lang="fr-CA" sz="1600" dirty="0"/>
              <a:t>: Questionnaire en ligne rapide qui évalue 15 domaines liés au QE, avec résultats instantanés.​</a:t>
            </a:r>
          </a:p>
          <a:p>
            <a:pPr>
              <a:lnSpc>
                <a:spcPct val="150000"/>
              </a:lnSpc>
            </a:pPr>
            <a:r>
              <a:rPr lang="fr-CA" sz="1600" b="1" dirty="0">
                <a:hlinkClick r:id="rId9"/>
              </a:rPr>
              <a:t>Test d’autoévaluation de l’intelligence émotionnelle de </a:t>
            </a:r>
            <a:r>
              <a:rPr lang="fr-CA" sz="1600" b="1" dirty="0" err="1">
                <a:hlinkClick r:id="rId9"/>
              </a:rPr>
              <a:t>Schutte</a:t>
            </a:r>
            <a:r>
              <a:rPr lang="fr-CA" sz="1600" b="1" dirty="0">
                <a:hlinkClick r:id="rId9"/>
              </a:rPr>
              <a:t> (SSEIT) : </a:t>
            </a:r>
            <a:r>
              <a:rPr lang="fr-CA" sz="1600" dirty="0"/>
              <a:t>Un test reconnu et validé (33 questions) sur lurialab.com, qui donne un bilan et des pistes concrètes d’amélioration.</a:t>
            </a:r>
          </a:p>
          <a:p>
            <a:endParaRPr lang="fr-CA" dirty="0"/>
          </a:p>
        </p:txBody>
      </p:sp>
      <p:pic>
        <p:nvPicPr>
          <p:cNvPr id="6" name="Image 5" descr="Une image contenant personne, Visage humain, habits, homme&#10;&#10;Le contenu généré par l’IA peut être incorrect.">
            <a:extLst>
              <a:ext uri="{FF2B5EF4-FFF2-40B4-BE49-F238E27FC236}">
                <a16:creationId xmlns:a16="http://schemas.microsoft.com/office/drawing/2014/main" id="{D1B0D7C8-2A05-4B2D-863F-F7ADEF728DA0}"/>
              </a:ext>
            </a:extLst>
          </p:cNvPr>
          <p:cNvPicPr>
            <a:picLocks noChangeAspect="1"/>
          </p:cNvPicPr>
          <p:nvPr>
            <p:custDataLst>
              <p:tags r:id="rId4"/>
            </p:custDataLst>
          </p:nvPr>
        </p:nvPicPr>
        <p:blipFill>
          <a:blip r:embed="rId10">
            <a:extLst>
              <a:ext uri="{28A0092B-C50C-407E-A947-70E740481C1C}">
                <a14:useLocalDpi xmlns:a14="http://schemas.microsoft.com/office/drawing/2010/main" val="0"/>
              </a:ext>
            </a:extLst>
          </a:blip>
          <a:srcRect l="31963"/>
          <a:stretch>
            <a:fillRect/>
          </a:stretch>
        </p:blipFill>
        <p:spPr>
          <a:xfrm>
            <a:off x="6776719" y="118745"/>
            <a:ext cx="6725921" cy="5560695"/>
          </a:xfrm>
          <a:prstGeom prst="rect">
            <a:avLst/>
          </a:prstGeom>
        </p:spPr>
      </p:pic>
    </p:spTree>
    <p:extLst>
      <p:ext uri="{BB962C8B-B14F-4D97-AF65-F5344CB8AC3E}">
        <p14:creationId xmlns:p14="http://schemas.microsoft.com/office/powerpoint/2010/main" val="1264286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8D854-8E3D-6CA8-0060-7379011D826E}"/>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9F1EBA3B-6B76-6DE7-9B5F-5254103FE2D3}"/>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CD76DF7E-EA39-633E-2C71-432A026533FF}"/>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Techniques et outils concrets pour les étudiants</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2D06F638-1809-240C-672C-ECEA8D57BE6C}"/>
              </a:ext>
            </a:extLst>
          </p:cNvPr>
          <p:cNvSpPr txBox="1"/>
          <p:nvPr>
            <p:custDataLst>
              <p:tags r:id="rId3"/>
            </p:custDataLst>
          </p:nvPr>
        </p:nvSpPr>
        <p:spPr>
          <a:xfrm>
            <a:off x="734052" y="1619027"/>
            <a:ext cx="10042104" cy="3369512"/>
          </a:xfrm>
          <a:prstGeom prst="rect">
            <a:avLst/>
          </a:prstGeom>
          <a:noFill/>
        </p:spPr>
        <p:txBody>
          <a:bodyPr wrap="square">
            <a:spAutoFit/>
          </a:bodyPr>
          <a:lstStyle/>
          <a:p>
            <a:pPr>
              <a:lnSpc>
                <a:spcPct val="150000"/>
              </a:lnSpc>
            </a:pPr>
            <a:r>
              <a:rPr lang="fr-CA" sz="1600" b="1" dirty="0"/>
              <a:t>Pratiquer la pleine conscience </a:t>
            </a:r>
            <a:r>
              <a:rPr lang="fr-CA" sz="1600" dirty="0"/>
              <a:t>: la méditation et la respiration consciente améliorent la conscience de soi et la maîtrise émotionnelle. Plusieurs universités proposent des ateliers ou des vidéos guidées pour débuter (ex. : </a:t>
            </a:r>
            <a:r>
              <a:rPr lang="fr-CA" sz="1600" dirty="0">
                <a:hlinkClick r:id="rId6"/>
              </a:rPr>
              <a:t>série Bien ensemble et avec soi</a:t>
            </a:r>
            <a:r>
              <a:rPr lang="fr-CA" sz="1600" dirty="0"/>
              <a:t>).​</a:t>
            </a:r>
          </a:p>
          <a:p>
            <a:pPr>
              <a:lnSpc>
                <a:spcPct val="150000"/>
              </a:lnSpc>
            </a:pPr>
            <a:endParaRPr lang="fr-CA" sz="1600" dirty="0"/>
          </a:p>
          <a:p>
            <a:pPr>
              <a:lnSpc>
                <a:spcPct val="150000"/>
              </a:lnSpc>
            </a:pPr>
            <a:r>
              <a:rPr lang="fr-CA" sz="1600" b="1" dirty="0"/>
              <a:t>Rédiger un journal émotionnel </a:t>
            </a:r>
            <a:r>
              <a:rPr lang="fr-CA" sz="1600" dirty="0"/>
              <a:t>: écrire ses ressentis chaque jour aide à prendre du recul et à identifier les déclencheurs émotionnels.​</a:t>
            </a:r>
          </a:p>
          <a:p>
            <a:pPr>
              <a:lnSpc>
                <a:spcPct val="150000"/>
              </a:lnSpc>
            </a:pPr>
            <a:endParaRPr lang="fr-CA" sz="1600" dirty="0"/>
          </a:p>
          <a:p>
            <a:pPr>
              <a:lnSpc>
                <a:spcPct val="150000"/>
              </a:lnSpc>
            </a:pPr>
            <a:r>
              <a:rPr lang="fr-CA" sz="1600" b="1" dirty="0"/>
              <a:t>Développer l’expression émotionnelle et l’empathie </a:t>
            </a:r>
            <a:r>
              <a:rPr lang="fr-CA" sz="1600" dirty="0"/>
              <a:t>: s’entraîner à communiquer, à reformuler et à écouter activement renforce la confiance et la qualité des interactions sociales.</a:t>
            </a:r>
          </a:p>
        </p:txBody>
      </p:sp>
    </p:spTree>
    <p:extLst>
      <p:ext uri="{BB962C8B-B14F-4D97-AF65-F5344CB8AC3E}">
        <p14:creationId xmlns:p14="http://schemas.microsoft.com/office/powerpoint/2010/main" val="5955648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5A278-8A05-72F4-2BCC-CAA3B6F219F0}"/>
            </a:ext>
          </a:extLst>
        </p:cNvPr>
        <p:cNvGrpSpPr/>
        <p:nvPr/>
      </p:nvGrpSpPr>
      <p:grpSpPr>
        <a:xfrm>
          <a:off x="0" y="0"/>
          <a:ext cx="0" cy="0"/>
          <a:chOff x="0" y="0"/>
          <a:chExt cx="0" cy="0"/>
        </a:xfrm>
      </p:grpSpPr>
      <p:pic>
        <p:nvPicPr>
          <p:cNvPr id="3" name="Image 2" descr="Une image contenant capture d’écran, noir, gris, tissu&#10;&#10;Le contenu généré par l’IA peut être incorrect.">
            <a:extLst>
              <a:ext uri="{FF2B5EF4-FFF2-40B4-BE49-F238E27FC236}">
                <a16:creationId xmlns:a16="http://schemas.microsoft.com/office/drawing/2014/main" id="{02AB6255-7F2D-FE2E-6769-32CCA7A8CAA2}"/>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78658"/>
            <a:ext cx="12192000" cy="6936658"/>
          </a:xfrm>
          <a:prstGeom prst="rect">
            <a:avLst/>
          </a:prstGeom>
        </p:spPr>
      </p:pic>
      <p:sp>
        <p:nvSpPr>
          <p:cNvPr id="18" name="Titre 1">
            <a:extLst>
              <a:ext uri="{FF2B5EF4-FFF2-40B4-BE49-F238E27FC236}">
                <a16:creationId xmlns:a16="http://schemas.microsoft.com/office/drawing/2014/main" id="{0AAE0342-1C27-1650-1F35-403E7506FBD4}"/>
              </a:ext>
            </a:extLst>
          </p:cNvPr>
          <p:cNvSpPr>
            <a:spLocks noGrp="1"/>
          </p:cNvSpPr>
          <p:nvPr>
            <p:ph type="ctrTitle"/>
            <p:custDataLst>
              <p:tags r:id="rId2"/>
            </p:custDataLst>
          </p:nvPr>
        </p:nvSpPr>
        <p:spPr>
          <a:xfrm>
            <a:off x="930237" y="1458811"/>
            <a:ext cx="6245264" cy="962594"/>
          </a:xfrm>
          <a:ln>
            <a:noFill/>
          </a:ln>
        </p:spPr>
        <p:txBody>
          <a:bodyPr>
            <a:normAutofit fontScale="90000"/>
          </a:bodyPr>
          <a:lstStyle/>
          <a:p>
            <a:pPr algn="l"/>
            <a:br>
              <a:rPr lang="fr-CA" sz="4000" b="1" dirty="0">
                <a:solidFill>
                  <a:schemeClr val="accent6"/>
                </a:solidFill>
              </a:rPr>
            </a:br>
            <a:r>
              <a:rPr lang="fr-CA" sz="4400" b="1" dirty="0">
                <a:solidFill>
                  <a:schemeClr val="accent1"/>
                </a:solidFill>
              </a:rPr>
              <a:t>1.2</a:t>
            </a:r>
            <a:br>
              <a:rPr lang="fr-CA" sz="4400" b="1" dirty="0">
                <a:solidFill>
                  <a:schemeClr val="accent1"/>
                </a:solidFill>
              </a:rPr>
            </a:br>
            <a:r>
              <a:rPr lang="fr-CA" sz="2200" b="1" dirty="0">
                <a:solidFill>
                  <a:schemeClr val="accent1"/>
                </a:solidFill>
              </a:rPr>
              <a:t> </a:t>
            </a:r>
            <a:br>
              <a:rPr lang="fr-CA" sz="4400" b="1" dirty="0">
                <a:solidFill>
                  <a:schemeClr val="accent4"/>
                </a:solidFill>
              </a:rPr>
            </a:br>
            <a:r>
              <a:rPr lang="fr-CA" sz="4400" b="1" dirty="0">
                <a:solidFill>
                  <a:sysClr val="window" lastClr="FFFFFF"/>
                </a:solidFill>
              </a:rPr>
              <a:t>Documenter un sujet </a:t>
            </a:r>
            <a:endParaRPr lang="fr-CA" sz="4400" b="1" spc="100" dirty="0">
              <a:ln w="19050">
                <a:noFill/>
              </a:ln>
              <a:solidFill>
                <a:schemeClr val="bg1"/>
              </a:solidFill>
            </a:endParaRPr>
          </a:p>
        </p:txBody>
      </p:sp>
      <p:sp>
        <p:nvSpPr>
          <p:cNvPr id="20" name="Sous-titre 2">
            <a:extLst>
              <a:ext uri="{FF2B5EF4-FFF2-40B4-BE49-F238E27FC236}">
                <a16:creationId xmlns:a16="http://schemas.microsoft.com/office/drawing/2014/main" id="{5C38B811-B52D-3361-8ACA-44661A7B1816}"/>
              </a:ext>
            </a:extLst>
          </p:cNvPr>
          <p:cNvSpPr txBox="1">
            <a:spLocks/>
          </p:cNvSpPr>
          <p:nvPr>
            <p:custDataLst>
              <p:tags r:id="rId3"/>
            </p:custDataLst>
          </p:nvPr>
        </p:nvSpPr>
        <p:spPr>
          <a:xfrm>
            <a:off x="773228" y="3832967"/>
            <a:ext cx="6245264" cy="962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Font typeface="+mj-lt"/>
              <a:buAutoNum type="arabicPeriod"/>
            </a:pPr>
            <a:endParaRPr lang="fr-CA" sz="2000">
              <a:solidFill>
                <a:schemeClr val="bg1"/>
              </a:solidFill>
            </a:endParaRPr>
          </a:p>
        </p:txBody>
      </p:sp>
      <p:sp>
        <p:nvSpPr>
          <p:cNvPr id="2" name="Sous-titre 2">
            <a:extLst>
              <a:ext uri="{FF2B5EF4-FFF2-40B4-BE49-F238E27FC236}">
                <a16:creationId xmlns:a16="http://schemas.microsoft.com/office/drawing/2014/main" id="{6983BF04-08A8-60C8-D57D-7640F2B2C2CA}"/>
              </a:ext>
            </a:extLst>
          </p:cNvPr>
          <p:cNvSpPr txBox="1">
            <a:spLocks/>
          </p:cNvSpPr>
          <p:nvPr>
            <p:custDataLst>
              <p:tags r:id="rId4"/>
            </p:custDataLst>
          </p:nvPr>
        </p:nvSpPr>
        <p:spPr>
          <a:xfrm>
            <a:off x="930237" y="3025033"/>
            <a:ext cx="8326763" cy="962594"/>
          </a:xfrm>
          <a:prstGeom prst="rect">
            <a:avLst/>
          </a:prstGeom>
        </p:spPr>
        <p:txBody>
          <a:bodyPr vert="horz" lIns="91440" tIns="45720" rIns="91440" bIns="45720" rtlCol="0" anchor="t">
            <a:noAutofit/>
          </a:bodyPr>
          <a:lstStyle>
            <a:defPPr>
              <a:defRPr lang="fr-FR"/>
            </a:defPPr>
            <a:lvl1pPr marL="457200" indent="-457200">
              <a:lnSpc>
                <a:spcPct val="150000"/>
              </a:lnSpc>
              <a:spcBef>
                <a:spcPts val="1000"/>
              </a:spcBef>
              <a:buFont typeface="Arial" panose="020B0604020202020204" pitchFamily="34" charset="0"/>
              <a:buAutoNum type="arabicPeriod"/>
              <a:defRPr sz="2000">
                <a:solidFill>
                  <a:schemeClr val="bg1"/>
                </a:solidFill>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fr-CA" dirty="0"/>
              <a:t>Définitions.</a:t>
            </a:r>
          </a:p>
          <a:p>
            <a:r>
              <a:rPr lang="fr-CA" dirty="0"/>
              <a:t>Qualité des sources.</a:t>
            </a:r>
          </a:p>
        </p:txBody>
      </p:sp>
      <p:pic>
        <p:nvPicPr>
          <p:cNvPr id="11" name="Image 10" descr="Une image contenant Visage humain, habits, personne, sourire&#10;&#10;Le contenu généré par l’IA peut être incorrect.">
            <a:extLst>
              <a:ext uri="{FF2B5EF4-FFF2-40B4-BE49-F238E27FC236}">
                <a16:creationId xmlns:a16="http://schemas.microsoft.com/office/drawing/2014/main" id="{3213576F-1CEE-05D6-D97B-36B0E20CAB25}"/>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rcRect l="12666" t="2223" r="43525" b="-1"/>
          <a:stretch>
            <a:fillRect/>
          </a:stretch>
        </p:blipFill>
        <p:spPr>
          <a:xfrm>
            <a:off x="5415785" y="892217"/>
            <a:ext cx="4751870" cy="5965783"/>
          </a:xfrm>
          <a:prstGeom prst="rect">
            <a:avLst/>
          </a:prstGeom>
        </p:spPr>
      </p:pic>
    </p:spTree>
    <p:extLst>
      <p:ext uri="{BB962C8B-B14F-4D97-AF65-F5344CB8AC3E}">
        <p14:creationId xmlns:p14="http://schemas.microsoft.com/office/powerpoint/2010/main" val="1121142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41B24-B9BB-BB31-36B3-1FEB4984918D}"/>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1E0E4C9D-71CE-765A-A509-AAC9036A2AD8}"/>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E778ADC3-A586-14AA-231D-620239200647}"/>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Documenter un sujet</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3941BFD9-7284-A620-A11E-C28F067C0789}"/>
              </a:ext>
            </a:extLst>
          </p:cNvPr>
          <p:cNvSpPr txBox="1"/>
          <p:nvPr>
            <p:custDataLst>
              <p:tags r:id="rId3"/>
            </p:custDataLst>
          </p:nvPr>
        </p:nvSpPr>
        <p:spPr>
          <a:xfrm>
            <a:off x="734051" y="1296312"/>
            <a:ext cx="10799187" cy="4108176"/>
          </a:xfrm>
          <a:prstGeom prst="rect">
            <a:avLst/>
          </a:prstGeom>
          <a:noFill/>
        </p:spPr>
        <p:txBody>
          <a:bodyPr wrap="square">
            <a:spAutoFit/>
          </a:bodyPr>
          <a:lstStyle/>
          <a:p>
            <a:pPr>
              <a:lnSpc>
                <a:spcPct val="150000"/>
              </a:lnSpc>
            </a:pPr>
            <a:r>
              <a:rPr lang="fr-CA" sz="1600" b="1" dirty="0"/>
              <a:t>Documenter un sujet au collégial</a:t>
            </a:r>
          </a:p>
          <a:p>
            <a:pPr marL="285750" indent="-285750">
              <a:lnSpc>
                <a:spcPct val="150000"/>
              </a:lnSpc>
              <a:buFont typeface="Arial" panose="020B0604020202020204" pitchFamily="34" charset="0"/>
              <a:buChar char="•"/>
            </a:pPr>
            <a:r>
              <a:rPr lang="fr-CA" sz="1600" dirty="0"/>
              <a:t>Utilisez des sources fiables : livres, articles scientifiques, ressources offertes par la bibliothèque du cégep.</a:t>
            </a:r>
          </a:p>
          <a:p>
            <a:pPr marL="285750" indent="-285750">
              <a:lnSpc>
                <a:spcPct val="150000"/>
              </a:lnSpc>
              <a:buFont typeface="Arial" panose="020B0604020202020204" pitchFamily="34" charset="0"/>
              <a:buChar char="•"/>
            </a:pPr>
            <a:r>
              <a:rPr lang="fr-CA" sz="1600" dirty="0"/>
              <a:t>Variez vos types de documents : supports papier et numérique, bases de données, encyclopédies spécialisées.</a:t>
            </a:r>
          </a:p>
          <a:p>
            <a:pPr marL="285750" indent="-285750">
              <a:lnSpc>
                <a:spcPct val="150000"/>
              </a:lnSpc>
              <a:buFont typeface="Arial" panose="020B0604020202020204" pitchFamily="34" charset="0"/>
              <a:buChar char="•"/>
            </a:pPr>
            <a:r>
              <a:rPr lang="fr-CA" sz="1600" dirty="0"/>
              <a:t>Prenez des notes structurées lors de vos lectures ou recherches et organisez-les par thèmes ou questions.</a:t>
            </a:r>
          </a:p>
          <a:p>
            <a:pPr marL="285750" indent="-285750">
              <a:lnSpc>
                <a:spcPct val="150000"/>
              </a:lnSpc>
              <a:buFont typeface="Arial" panose="020B0604020202020204" pitchFamily="34" charset="0"/>
              <a:buChar char="•"/>
            </a:pPr>
            <a:r>
              <a:rPr lang="fr-CA" sz="1600" dirty="0"/>
              <a:t>Employez un style bibliographique reconnu (ex. : APA, Dionne) pour citer vos sources correctement.</a:t>
            </a:r>
          </a:p>
          <a:p>
            <a:pPr marL="285750" indent="-285750">
              <a:lnSpc>
                <a:spcPct val="150000"/>
              </a:lnSpc>
              <a:buFont typeface="Arial" panose="020B0604020202020204" pitchFamily="34" charset="0"/>
              <a:buChar char="•"/>
            </a:pPr>
            <a:r>
              <a:rPr lang="fr-CA" sz="1600" dirty="0"/>
              <a:t>Consultez des guides méthodologiques et des outils bibliographiques (Mon Diapason, CDC) pour vous aider à structurer vos travaux.</a:t>
            </a:r>
            <a:endParaRPr lang="fr-CA" sz="1600" b="1" dirty="0"/>
          </a:p>
          <a:p>
            <a:pPr>
              <a:lnSpc>
                <a:spcPct val="150000"/>
              </a:lnSpc>
            </a:pPr>
            <a:r>
              <a:rPr lang="fr-CA" sz="1600" b="1" dirty="0"/>
              <a:t>Astuce</a:t>
            </a:r>
            <a:br>
              <a:rPr lang="fr-CA" sz="1600" dirty="0"/>
            </a:br>
            <a:r>
              <a:rPr lang="fr-CA" sz="1600" dirty="0"/>
              <a:t>Pour une présentation rigoureuse, vérifiez toujours la crédibilité de vos sources, mettez à jour vos références et utilisez les outils disponibles au cégep pour faciliter votre travail documentaire.</a:t>
            </a:r>
          </a:p>
        </p:txBody>
      </p:sp>
    </p:spTree>
    <p:extLst>
      <p:ext uri="{BB962C8B-B14F-4D97-AF65-F5344CB8AC3E}">
        <p14:creationId xmlns:p14="http://schemas.microsoft.com/office/powerpoint/2010/main" val="8306905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93280-5BCB-437C-75D4-E55FFB7D25C1}"/>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78642706-5AD3-4683-B3FF-BB5B4D9504B2}"/>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A0A7D992-AB70-6DD1-9FCC-6261B89DE7A1}"/>
              </a:ext>
            </a:extLst>
          </p:cNvPr>
          <p:cNvSpPr>
            <a:spLocks noGrp="1"/>
          </p:cNvSpPr>
          <p:nvPr>
            <p:ph type="ctrTitle"/>
            <p:custDataLst>
              <p:tags r:id="rId2"/>
            </p:custDataLst>
          </p:nvPr>
        </p:nvSpPr>
        <p:spPr>
          <a:xfrm>
            <a:off x="734052" y="738700"/>
            <a:ext cx="10917174" cy="557612"/>
          </a:xfrm>
          <a:ln>
            <a:noFill/>
          </a:ln>
        </p:spPr>
        <p:txBody>
          <a:bodyPr>
            <a:normAutofit fontScale="90000"/>
          </a:bodyPr>
          <a:lstStyle/>
          <a:p>
            <a:pPr algn="l"/>
            <a:br>
              <a:rPr lang="fr-CA" sz="4000" b="1">
                <a:solidFill>
                  <a:schemeClr val="accent4"/>
                </a:solidFill>
              </a:rPr>
            </a:br>
            <a:r>
              <a:rPr lang="fr-CA" sz="3300" b="1">
                <a:solidFill>
                  <a:schemeClr val="accent1"/>
                </a:solidFill>
              </a:rPr>
              <a:t>Valider la qualité d’une source (approche scientifique)</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77241EB6-A2C1-BDE6-32FD-6F04D198DB3D}"/>
              </a:ext>
            </a:extLst>
          </p:cNvPr>
          <p:cNvSpPr txBox="1"/>
          <p:nvPr>
            <p:custDataLst>
              <p:tags r:id="rId3"/>
            </p:custDataLst>
          </p:nvPr>
        </p:nvSpPr>
        <p:spPr>
          <a:xfrm>
            <a:off x="734053" y="1542605"/>
            <a:ext cx="6723387" cy="410811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b="1" dirty="0"/>
              <a:t>Auteur</a:t>
            </a:r>
            <a:r>
              <a:rPr lang="fr-CA" sz="1600" dirty="0"/>
              <a:t> : Vérifiez la formation, l’expertise et l’affiliation de l’auteur; privilégiez les chercheurs, professeurs ou spécialistes reconnus dans le domaine.</a:t>
            </a:r>
          </a:p>
          <a:p>
            <a:pPr marL="285750" indent="-285750">
              <a:lnSpc>
                <a:spcPct val="150000"/>
              </a:lnSpc>
              <a:buFont typeface="Arial" panose="020B0604020202020204" pitchFamily="34" charset="0"/>
              <a:buChar char="•"/>
            </a:pPr>
            <a:r>
              <a:rPr lang="fr-CA" sz="1600" b="1" dirty="0"/>
              <a:t>Comité de lecture </a:t>
            </a:r>
            <a:r>
              <a:rPr lang="fr-CA" sz="1600" dirty="0"/>
              <a:t>: Retenez en priorité les articles validés par des pairs (« </a:t>
            </a:r>
            <a:r>
              <a:rPr lang="fr-CA" sz="1600" dirty="0" err="1"/>
              <a:t>peer</a:t>
            </a:r>
            <a:r>
              <a:rPr lang="fr-CA" sz="1600" dirty="0"/>
              <a:t> </a:t>
            </a:r>
            <a:r>
              <a:rPr lang="fr-CA" sz="1600" dirty="0" err="1"/>
              <a:t>review</a:t>
            </a:r>
            <a:r>
              <a:rPr lang="fr-CA" sz="1600" dirty="0"/>
              <a:t> »), considérés comme les plus crédibles.</a:t>
            </a:r>
          </a:p>
          <a:p>
            <a:pPr marL="285750" indent="-285750">
              <a:lnSpc>
                <a:spcPct val="150000"/>
              </a:lnSpc>
              <a:buFont typeface="Arial" panose="020B0604020202020204" pitchFamily="34" charset="0"/>
              <a:buChar char="•"/>
            </a:pPr>
            <a:r>
              <a:rPr lang="fr-CA" sz="1600" b="1" dirty="0"/>
              <a:t>Éditeur/Institution </a:t>
            </a:r>
            <a:r>
              <a:rPr lang="fr-CA" sz="1600" dirty="0"/>
              <a:t>: Favorisez les presses universitaires, sociétés savantes, établissements publics ou organismes reconnus.</a:t>
            </a:r>
          </a:p>
          <a:p>
            <a:pPr marL="285750" indent="-285750">
              <a:lnSpc>
                <a:spcPct val="150000"/>
              </a:lnSpc>
              <a:buFont typeface="Arial" panose="020B0604020202020204" pitchFamily="34" charset="0"/>
              <a:buChar char="•"/>
            </a:pPr>
            <a:r>
              <a:rPr lang="fr-CA" sz="1600" b="1" dirty="0"/>
              <a:t>Actualité</a:t>
            </a:r>
            <a:r>
              <a:rPr lang="fr-CA" sz="1600" dirty="0"/>
              <a:t> : Vérifiez la date de publication ou de mise à jour pour vous assurer que l’information est pertinente et la plus récente possible.</a:t>
            </a:r>
          </a:p>
        </p:txBody>
      </p:sp>
      <p:sp>
        <p:nvSpPr>
          <p:cNvPr id="2" name="ZoneTexte 1">
            <a:extLst>
              <a:ext uri="{FF2B5EF4-FFF2-40B4-BE49-F238E27FC236}">
                <a16:creationId xmlns:a16="http://schemas.microsoft.com/office/drawing/2014/main" id="{7F8602E0-34AD-A0CA-A952-001553F095D2}"/>
              </a:ext>
            </a:extLst>
          </p:cNvPr>
          <p:cNvSpPr txBox="1"/>
          <p:nvPr>
            <p:custDataLst>
              <p:tags r:id="rId4"/>
            </p:custDataLst>
          </p:nvPr>
        </p:nvSpPr>
        <p:spPr>
          <a:xfrm>
            <a:off x="543120" y="5822350"/>
            <a:ext cx="8757134" cy="738664"/>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a:t>
            </a:r>
            <a:r>
              <a:rPr lang="fr-CA" sz="1400" err="1">
                <a:solidFill>
                  <a:schemeClr val="bg1"/>
                </a:solidFill>
                <a:latin typeface="+mj-lt"/>
              </a:rPr>
              <a:t>Tidjane</a:t>
            </a:r>
            <a:r>
              <a:rPr lang="fr-CA" sz="1400">
                <a:solidFill>
                  <a:schemeClr val="bg1"/>
                </a:solidFill>
                <a:latin typeface="+mj-lt"/>
              </a:rPr>
              <a:t>, K. I., &amp; </a:t>
            </a:r>
            <a:r>
              <a:rPr lang="fr-CA" sz="1400" err="1">
                <a:solidFill>
                  <a:schemeClr val="bg1"/>
                </a:solidFill>
                <a:latin typeface="+mj-lt"/>
              </a:rPr>
              <a:t>Kanga</a:t>
            </a:r>
            <a:r>
              <a:rPr lang="fr-CA" sz="1400">
                <a:solidFill>
                  <a:schemeClr val="bg1"/>
                </a:solidFill>
                <a:latin typeface="+mj-lt"/>
              </a:rPr>
              <a:t>, K. B. (2025). Compétences émotionnelles et performance universitaire chez des étudiants de Licence 1 de droit de l’Université Musulmane Africaine. </a:t>
            </a:r>
            <a:r>
              <a:rPr lang="fr-CA" sz="1400" err="1">
                <a:solidFill>
                  <a:schemeClr val="bg1"/>
                </a:solidFill>
                <a:latin typeface="+mj-lt"/>
              </a:rPr>
              <a:t>European</a:t>
            </a:r>
            <a:r>
              <a:rPr lang="fr-CA" sz="1400">
                <a:solidFill>
                  <a:schemeClr val="bg1"/>
                </a:solidFill>
                <a:latin typeface="+mj-lt"/>
              </a:rPr>
              <a:t> Scientific Journal, ESJ, 21(14), 205-222. </a:t>
            </a:r>
            <a:r>
              <a:rPr lang="fr-CA" sz="1400">
                <a:solidFill>
                  <a:schemeClr val="bg1"/>
                </a:solidFill>
                <a:latin typeface="+mj-lt"/>
                <a:hlinkClick r:id="rId8"/>
              </a:rPr>
              <a:t>https://doi.org/10.19044/esj.2025.v21n14p205</a:t>
            </a:r>
            <a:endParaRPr lang="fr-CA" sz="1400">
              <a:solidFill>
                <a:srgbClr val="00B0F0"/>
              </a:solidFill>
              <a:latin typeface="+mj-lt"/>
            </a:endParaRPr>
          </a:p>
        </p:txBody>
      </p:sp>
      <p:pic>
        <p:nvPicPr>
          <p:cNvPr id="7" name="Image 6" descr="Une image contenant personne, Visage humain, habits, sourire&#10;&#10;Le contenu généré par l’IA peut être incorrect.">
            <a:extLst>
              <a:ext uri="{FF2B5EF4-FFF2-40B4-BE49-F238E27FC236}">
                <a16:creationId xmlns:a16="http://schemas.microsoft.com/office/drawing/2014/main" id="{B537691F-3601-8100-E4AD-3136403D8ED7}"/>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rcRect l="54500" t="1185"/>
          <a:stretch>
            <a:fillRect/>
          </a:stretch>
        </p:blipFill>
        <p:spPr>
          <a:xfrm>
            <a:off x="7598454" y="1542605"/>
            <a:ext cx="3403600" cy="4157878"/>
          </a:xfrm>
          <a:prstGeom prst="rect">
            <a:avLst/>
          </a:prstGeom>
        </p:spPr>
      </p:pic>
    </p:spTree>
    <p:extLst>
      <p:ext uri="{BB962C8B-B14F-4D97-AF65-F5344CB8AC3E}">
        <p14:creationId xmlns:p14="http://schemas.microsoft.com/office/powerpoint/2010/main" val="3653959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05A99-8F34-A2BF-1818-AD6326163F25}"/>
            </a:ext>
          </a:extLst>
        </p:cNvPr>
        <p:cNvGrpSpPr/>
        <p:nvPr/>
      </p:nvGrpSpPr>
      <p:grpSpPr>
        <a:xfrm>
          <a:off x="0" y="0"/>
          <a:ext cx="0" cy="0"/>
          <a:chOff x="0" y="0"/>
          <a:chExt cx="0" cy="0"/>
        </a:xfrm>
      </p:grpSpPr>
      <p:pic>
        <p:nvPicPr>
          <p:cNvPr id="3" name="Image 2" descr="Une image contenant capture d’écran, rouge, Graphique, texte&#10;&#10;Le contenu généré par l’IA peut être incorrect.">
            <a:extLst>
              <a:ext uri="{FF2B5EF4-FFF2-40B4-BE49-F238E27FC236}">
                <a16:creationId xmlns:a16="http://schemas.microsoft.com/office/drawing/2014/main" id="{07CBF383-4818-DD90-D698-42551C3EB62B}"/>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Titre 1">
            <a:extLst>
              <a:ext uri="{FF2B5EF4-FFF2-40B4-BE49-F238E27FC236}">
                <a16:creationId xmlns:a16="http://schemas.microsoft.com/office/drawing/2014/main" id="{CE5064A4-F351-851C-A587-622BCDEE3278}"/>
              </a:ext>
            </a:extLst>
          </p:cNvPr>
          <p:cNvSpPr>
            <a:spLocks noGrp="1"/>
          </p:cNvSpPr>
          <p:nvPr>
            <p:ph type="ctrTitle"/>
            <p:custDataLst>
              <p:tags r:id="rId2"/>
            </p:custDataLst>
          </p:nvPr>
        </p:nvSpPr>
        <p:spPr>
          <a:xfrm>
            <a:off x="853944" y="1202178"/>
            <a:ext cx="12576835" cy="962594"/>
          </a:xfrm>
          <a:ln>
            <a:noFill/>
          </a:ln>
        </p:spPr>
        <p:txBody>
          <a:bodyPr>
            <a:normAutofit/>
          </a:bodyPr>
          <a:lstStyle/>
          <a:p>
            <a:pPr algn="l"/>
            <a:r>
              <a:rPr lang="fr-CA" sz="4500" b="1">
                <a:solidFill>
                  <a:schemeClr val="bg1"/>
                </a:solidFill>
              </a:rPr>
              <a:t>Utiliser des stratégies d’apprentissages</a:t>
            </a:r>
          </a:p>
        </p:txBody>
      </p:sp>
      <p:sp>
        <p:nvSpPr>
          <p:cNvPr id="5" name="ZoneTexte 4">
            <a:extLst>
              <a:ext uri="{FF2B5EF4-FFF2-40B4-BE49-F238E27FC236}">
                <a16:creationId xmlns:a16="http://schemas.microsoft.com/office/drawing/2014/main" id="{7CCB16E9-ED09-9E4F-938E-F93F525CD90B}"/>
              </a:ext>
            </a:extLst>
          </p:cNvPr>
          <p:cNvSpPr txBox="1"/>
          <p:nvPr>
            <p:custDataLst>
              <p:tags r:id="rId3"/>
            </p:custDataLst>
          </p:nvPr>
        </p:nvSpPr>
        <p:spPr>
          <a:xfrm>
            <a:off x="830830" y="528120"/>
            <a:ext cx="2580648" cy="861774"/>
          </a:xfrm>
          <a:prstGeom prst="rect">
            <a:avLst/>
          </a:prstGeom>
          <a:noFill/>
        </p:spPr>
        <p:txBody>
          <a:bodyPr wrap="square">
            <a:spAutoFit/>
          </a:bodyPr>
          <a:lstStyle/>
          <a:p>
            <a:r>
              <a:rPr lang="fr-CA" sz="4800" b="1" dirty="0">
                <a:solidFill>
                  <a:schemeClr val="accent1"/>
                </a:solidFill>
              </a:rPr>
              <a:t>1006</a:t>
            </a:r>
          </a:p>
        </p:txBody>
      </p:sp>
      <p:sp>
        <p:nvSpPr>
          <p:cNvPr id="4" name="Sous-titre 2">
            <a:extLst>
              <a:ext uri="{FF2B5EF4-FFF2-40B4-BE49-F238E27FC236}">
                <a16:creationId xmlns:a16="http://schemas.microsoft.com/office/drawing/2014/main" id="{8670C360-7293-1EF0-3912-39D8DA1757D7}"/>
              </a:ext>
            </a:extLst>
          </p:cNvPr>
          <p:cNvSpPr txBox="1">
            <a:spLocks/>
          </p:cNvSpPr>
          <p:nvPr>
            <p:custDataLst>
              <p:tags r:id="rId4"/>
            </p:custDataLst>
          </p:nvPr>
        </p:nvSpPr>
        <p:spPr>
          <a:xfrm>
            <a:off x="1093714" y="2838829"/>
            <a:ext cx="8687050" cy="3748783"/>
          </a:xfrm>
          <a:prstGeom prst="rect">
            <a:avLst/>
          </a:prstGeom>
        </p:spPr>
        <p:txBody>
          <a:bodyPr vert="horz" lIns="91440" tIns="45720" rIns="91440" bIns="45720" rtlCol="0" anchor="t">
            <a:noAutofit/>
          </a:bodyPr>
          <a:lstStyle>
            <a:defPPr>
              <a:defRPr lang="fr-FR"/>
            </a:defPPr>
            <a:lvl1pPr marL="0" indent="0" algn="ctr" defTabSz="914400" rtl="0" eaLnBrk="1" latinLnBrk="0" hangingPunct="1">
              <a:lnSpc>
                <a:spcPct val="90000"/>
              </a:lnSpc>
              <a:spcBef>
                <a:spcPts val="1000"/>
              </a:spcBef>
              <a:buFont typeface="Arial" panose="020B0604020202020204" pitchFamily="34" charset="0"/>
              <a:buNone/>
              <a:defRPr sz="2400" kern="1200">
                <a:solidFill>
                  <a:srgbClr val="171717"/>
                </a:solidFill>
                <a:latin typeface="Century Gothic"/>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rgbClr val="171717"/>
                </a:solidFill>
                <a:latin typeface="Century Gothic"/>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rgbClr val="171717"/>
                </a:solidFill>
                <a:latin typeface="Century Gothic"/>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rgbClr val="171717"/>
                </a:solidFill>
                <a:latin typeface="Century Gothic"/>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rgbClr val="171717"/>
                </a:solidFill>
                <a:latin typeface="Century Gothic"/>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rgbClr val="171717"/>
                </a:solidFill>
                <a:latin typeface="Century Gothic"/>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rgbClr val="171717"/>
                </a:solidFill>
                <a:latin typeface="Century Gothic"/>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rgbClr val="171717"/>
                </a:solidFill>
                <a:latin typeface="Century Gothic"/>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rgbClr val="171717"/>
                </a:solidFill>
                <a:latin typeface="Century Gothic"/>
              </a:defRPr>
            </a:lvl9pPr>
          </a:lstStyle>
          <a:p>
            <a:pPr marL="536575" indent="-536575" algn="l" fontAlgn="base">
              <a:lnSpc>
                <a:spcPct val="150000"/>
              </a:lnSpc>
            </a:pPr>
            <a:r>
              <a:rPr lang="fr-CA" sz="2000" dirty="0">
                <a:solidFill>
                  <a:sysClr val="window" lastClr="FFFFFF"/>
                </a:solidFill>
              </a:rPr>
              <a:t>1.1. 	Distinguer des facteurs liés à la réussite scolaire.</a:t>
            </a:r>
          </a:p>
          <a:p>
            <a:pPr marL="536575" indent="-536575" algn="l" fontAlgn="base">
              <a:lnSpc>
                <a:spcPct val="150000"/>
              </a:lnSpc>
            </a:pPr>
            <a:r>
              <a:rPr lang="fr-CA" sz="2000" dirty="0">
                <a:solidFill>
                  <a:sysClr val="window" lastClr="FFFFFF"/>
                </a:solidFill>
              </a:rPr>
              <a:t>1.2. 	Documenter un sujet.</a:t>
            </a:r>
          </a:p>
          <a:p>
            <a:pPr marL="536575" indent="-536575" algn="l" fontAlgn="base">
              <a:lnSpc>
                <a:spcPct val="150000"/>
              </a:lnSpc>
            </a:pPr>
            <a:r>
              <a:rPr lang="fr-CA" sz="2000" dirty="0">
                <a:solidFill>
                  <a:sysClr val="window" lastClr="FFFFFF"/>
                </a:solidFill>
              </a:rPr>
              <a:t>1.3. 	Rédiger un travail.</a:t>
            </a:r>
          </a:p>
          <a:p>
            <a:pPr marL="536575" indent="-536575" algn="l" fontAlgn="base">
              <a:lnSpc>
                <a:spcPct val="150000"/>
              </a:lnSpc>
            </a:pPr>
            <a:r>
              <a:rPr lang="fr-CA" sz="2000" dirty="0">
                <a:solidFill>
                  <a:sysClr val="window" lastClr="FFFFFF"/>
                </a:solidFill>
              </a:rPr>
              <a:t>1.4. 	Gérer ses études.</a:t>
            </a:r>
          </a:p>
          <a:p>
            <a:pPr marL="536575" indent="-536575" algn="l" fontAlgn="base">
              <a:lnSpc>
                <a:spcPct val="150000"/>
              </a:lnSpc>
            </a:pPr>
            <a:r>
              <a:rPr lang="fr-CA" sz="2000" dirty="0">
                <a:solidFill>
                  <a:sysClr val="window" lastClr="FFFFFF"/>
                </a:solidFill>
              </a:rPr>
              <a:t>1.5. 	Élaborer une stratégie d’amélioration continue de ses méthodes de travail.</a:t>
            </a:r>
            <a:endParaRPr lang="fr-CA" sz="1600" dirty="0"/>
          </a:p>
        </p:txBody>
      </p:sp>
    </p:spTree>
    <p:extLst>
      <p:ext uri="{BB962C8B-B14F-4D97-AF65-F5344CB8AC3E}">
        <p14:creationId xmlns:p14="http://schemas.microsoft.com/office/powerpoint/2010/main" val="19040418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4C8B2-2316-9C0A-857C-FE22CCD11F02}"/>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4018CF56-5605-EF30-3B8E-0D32F14FA41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A922B43C-E213-C2DF-5CCA-02E7B43AD614}"/>
              </a:ext>
            </a:extLst>
          </p:cNvPr>
          <p:cNvSpPr>
            <a:spLocks noGrp="1"/>
          </p:cNvSpPr>
          <p:nvPr>
            <p:ph type="ctrTitle"/>
            <p:custDataLst>
              <p:tags r:id="rId2"/>
            </p:custDataLst>
          </p:nvPr>
        </p:nvSpPr>
        <p:spPr>
          <a:xfrm>
            <a:off x="734052" y="738700"/>
            <a:ext cx="10917174" cy="557612"/>
          </a:xfrm>
          <a:ln>
            <a:noFill/>
          </a:ln>
        </p:spPr>
        <p:txBody>
          <a:bodyPr>
            <a:normAutofit fontScale="90000"/>
          </a:bodyPr>
          <a:lstStyle/>
          <a:p>
            <a:pPr algn="l"/>
            <a:br>
              <a:rPr lang="fr-CA" sz="4000" b="1">
                <a:solidFill>
                  <a:schemeClr val="accent4"/>
                </a:solidFill>
              </a:rPr>
            </a:br>
            <a:r>
              <a:rPr lang="fr-CA" sz="3300" b="1">
                <a:solidFill>
                  <a:schemeClr val="accent1"/>
                </a:solidFill>
              </a:rPr>
              <a:t>Valider la qualité d’une source (approche scientifique)</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039F0DE2-26D5-14E5-1A6C-6F0D4C149D9A}"/>
              </a:ext>
            </a:extLst>
          </p:cNvPr>
          <p:cNvSpPr txBox="1"/>
          <p:nvPr>
            <p:custDataLst>
              <p:tags r:id="rId3"/>
            </p:custDataLst>
          </p:nvPr>
        </p:nvSpPr>
        <p:spPr>
          <a:xfrm>
            <a:off x="734053" y="1446307"/>
            <a:ext cx="8671204" cy="263084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b="1" dirty="0"/>
              <a:t>Références et transparence </a:t>
            </a:r>
            <a:r>
              <a:rPr lang="fr-CA" sz="1600" dirty="0"/>
              <a:t>: Confirmez que les sources citées sont nombreuses et diversifiées et que la méthodologie est expliquée et vérifiable.</a:t>
            </a:r>
          </a:p>
          <a:p>
            <a:pPr marL="285750" indent="-285750">
              <a:lnSpc>
                <a:spcPct val="150000"/>
              </a:lnSpc>
              <a:buFont typeface="Arial" panose="020B0604020202020204" pitchFamily="34" charset="0"/>
              <a:buChar char="•"/>
            </a:pPr>
            <a:r>
              <a:rPr lang="fr-CA" sz="1600" b="1" dirty="0"/>
              <a:t>Objectivité </a:t>
            </a:r>
            <a:r>
              <a:rPr lang="fr-CA" sz="1600" dirty="0"/>
              <a:t>: Repérez les biais éventuels et comparez avec d’autres sources afin d’avoir une vision équilibrée et critique.</a:t>
            </a:r>
          </a:p>
          <a:p>
            <a:pPr marL="285750" indent="-285750">
              <a:lnSpc>
                <a:spcPct val="150000"/>
              </a:lnSpc>
              <a:buFont typeface="Arial" panose="020B0604020202020204" pitchFamily="34" charset="0"/>
              <a:buChar char="•"/>
            </a:pPr>
            <a:r>
              <a:rPr lang="fr-CA" sz="1600" b="1" dirty="0"/>
              <a:t>Fait scientifique </a:t>
            </a:r>
            <a:r>
              <a:rPr lang="fr-CA" sz="1600" dirty="0"/>
              <a:t>: Les personnes étudiantes qui font systématiquement cette validation produisent des travaux mieux notés, plus crédibles et développent un esprit critique essentiel pour réussir leurs études.</a:t>
            </a:r>
          </a:p>
        </p:txBody>
      </p:sp>
      <p:sp>
        <p:nvSpPr>
          <p:cNvPr id="2" name="ZoneTexte 1">
            <a:extLst>
              <a:ext uri="{FF2B5EF4-FFF2-40B4-BE49-F238E27FC236}">
                <a16:creationId xmlns:a16="http://schemas.microsoft.com/office/drawing/2014/main" id="{1C0FD832-B2EE-16BA-E7CF-1D5F1E00C6C1}"/>
              </a:ext>
            </a:extLst>
          </p:cNvPr>
          <p:cNvSpPr txBox="1"/>
          <p:nvPr>
            <p:custDataLst>
              <p:tags r:id="rId4"/>
            </p:custDataLst>
          </p:nvPr>
        </p:nvSpPr>
        <p:spPr>
          <a:xfrm>
            <a:off x="532234" y="5825001"/>
            <a:ext cx="8757134" cy="738664"/>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a:t>
            </a:r>
            <a:r>
              <a:rPr lang="fr-CA" sz="1400" err="1">
                <a:solidFill>
                  <a:schemeClr val="bg1"/>
                </a:solidFill>
                <a:latin typeface="+mj-lt"/>
              </a:rPr>
              <a:t>Tidjane</a:t>
            </a:r>
            <a:r>
              <a:rPr lang="fr-CA" sz="1400">
                <a:solidFill>
                  <a:schemeClr val="bg1"/>
                </a:solidFill>
                <a:latin typeface="+mj-lt"/>
              </a:rPr>
              <a:t>, K. I., &amp; </a:t>
            </a:r>
            <a:r>
              <a:rPr lang="fr-CA" sz="1400" err="1">
                <a:solidFill>
                  <a:schemeClr val="bg1"/>
                </a:solidFill>
                <a:latin typeface="+mj-lt"/>
              </a:rPr>
              <a:t>Kanga</a:t>
            </a:r>
            <a:r>
              <a:rPr lang="fr-CA" sz="1400">
                <a:solidFill>
                  <a:schemeClr val="bg1"/>
                </a:solidFill>
                <a:latin typeface="+mj-lt"/>
              </a:rPr>
              <a:t>, K. B. (2025). Compétences émotionnelles et performance universitaire chez des étudiants de Licence 1 de droit de l’Université Musulmane Africaine. </a:t>
            </a:r>
            <a:r>
              <a:rPr lang="fr-CA" sz="1400" err="1">
                <a:solidFill>
                  <a:schemeClr val="bg1"/>
                </a:solidFill>
                <a:latin typeface="+mj-lt"/>
              </a:rPr>
              <a:t>European</a:t>
            </a:r>
            <a:r>
              <a:rPr lang="fr-CA" sz="1400">
                <a:solidFill>
                  <a:schemeClr val="bg1"/>
                </a:solidFill>
                <a:latin typeface="+mj-lt"/>
              </a:rPr>
              <a:t> Scientific Journal, ESJ, 21(14), 205-222. </a:t>
            </a:r>
            <a:r>
              <a:rPr lang="fr-CA" sz="1400">
                <a:solidFill>
                  <a:schemeClr val="bg1"/>
                </a:solidFill>
                <a:latin typeface="+mj-lt"/>
                <a:hlinkClick r:id="rId7"/>
              </a:rPr>
              <a:t>https://doi.org/10.19044/esj.2025.v21n14p205</a:t>
            </a:r>
            <a:endParaRPr lang="fr-CA" sz="1400">
              <a:solidFill>
                <a:srgbClr val="00B0F0"/>
              </a:solidFill>
              <a:latin typeface="+mj-lt"/>
            </a:endParaRPr>
          </a:p>
        </p:txBody>
      </p:sp>
    </p:spTree>
    <p:extLst>
      <p:ext uri="{BB962C8B-B14F-4D97-AF65-F5344CB8AC3E}">
        <p14:creationId xmlns:p14="http://schemas.microsoft.com/office/powerpoint/2010/main" val="31176721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1B88B-AF27-7FF5-071A-A3AEFC2EA6A5}"/>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E54355DC-BF8D-6D6F-CE84-F6E5641EBD8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D66A8783-B527-2720-5E32-A3D15CC09B2F}"/>
              </a:ext>
            </a:extLst>
          </p:cNvPr>
          <p:cNvSpPr>
            <a:spLocks noGrp="1"/>
          </p:cNvSpPr>
          <p:nvPr>
            <p:ph type="ctrTitle"/>
            <p:custDataLst>
              <p:tags r:id="rId2"/>
            </p:custDataLst>
          </p:nvPr>
        </p:nvSpPr>
        <p:spPr>
          <a:xfrm>
            <a:off x="734052" y="738700"/>
            <a:ext cx="10917174" cy="557612"/>
          </a:xfrm>
          <a:ln>
            <a:noFill/>
          </a:ln>
        </p:spPr>
        <p:txBody>
          <a:bodyPr>
            <a:normAutofit fontScale="90000"/>
          </a:bodyPr>
          <a:lstStyle/>
          <a:p>
            <a:pPr algn="l"/>
            <a:br>
              <a:rPr lang="fr-CA" sz="4000" b="1">
                <a:solidFill>
                  <a:schemeClr val="accent4"/>
                </a:solidFill>
              </a:rPr>
            </a:br>
            <a:r>
              <a:rPr lang="fr-CA" sz="3300" b="1">
                <a:solidFill>
                  <a:schemeClr val="accent1"/>
                </a:solidFill>
              </a:rPr>
              <a:t>Mise en garde concernant l’IA</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57FFCB6D-043D-8A40-93B3-03DF3E8F46AD}"/>
              </a:ext>
            </a:extLst>
          </p:cNvPr>
          <p:cNvSpPr txBox="1"/>
          <p:nvPr>
            <p:custDataLst>
              <p:tags r:id="rId3"/>
            </p:custDataLst>
          </p:nvPr>
        </p:nvSpPr>
        <p:spPr>
          <a:xfrm>
            <a:off x="734052" y="1397653"/>
            <a:ext cx="11251471" cy="3738844"/>
          </a:xfrm>
          <a:prstGeom prst="rect">
            <a:avLst/>
          </a:prstGeom>
          <a:noFill/>
        </p:spPr>
        <p:txBody>
          <a:bodyPr wrap="square">
            <a:spAutoFit/>
          </a:bodyPr>
          <a:lstStyle/>
          <a:p>
            <a:pPr>
              <a:lnSpc>
                <a:spcPct val="150000"/>
              </a:lnSpc>
            </a:pPr>
            <a:r>
              <a:rPr lang="fr-CA" sz="1600" b="1" dirty="0"/>
              <a:t>Attention</a:t>
            </a:r>
            <a:r>
              <a:rPr lang="fr-CA" sz="1600" dirty="0"/>
              <a:t> : Les outils d'IA générative (</a:t>
            </a:r>
            <a:r>
              <a:rPr lang="fr-CA" sz="1600" dirty="0" err="1"/>
              <a:t>ChatGPT</a:t>
            </a:r>
            <a:r>
              <a:rPr lang="fr-CA" sz="1600" dirty="0"/>
              <a:t>, Claude, Gemini) peuvent générer des informations qui semblent plausibles, mais qui sont en réalité inexactes ou fabriquées. </a:t>
            </a:r>
          </a:p>
          <a:p>
            <a:pPr>
              <a:lnSpc>
                <a:spcPct val="150000"/>
              </a:lnSpc>
            </a:pPr>
            <a:r>
              <a:rPr lang="fr-CA" sz="1600" b="1" dirty="0"/>
              <a:t>Selon les recherches récentes </a:t>
            </a:r>
            <a:r>
              <a:rPr lang="fr-CA" sz="1600" dirty="0"/>
              <a:t>:​</a:t>
            </a:r>
          </a:p>
          <a:p>
            <a:pPr marL="285750" indent="-285750">
              <a:lnSpc>
                <a:spcPct val="150000"/>
              </a:lnSpc>
              <a:buFont typeface="Arial" panose="020B0604020202020204" pitchFamily="34" charset="0"/>
              <a:buChar char="•"/>
            </a:pPr>
            <a:r>
              <a:rPr lang="fr-CA" sz="1600" dirty="0"/>
              <a:t>entre 47 % et 93 % des citations générées par l'IA sont fabriquées ou inexactes (études sur </a:t>
            </a:r>
            <a:r>
              <a:rPr lang="fr-CA" sz="1600" dirty="0" err="1"/>
              <a:t>ChatGPT</a:t>
            </a:r>
            <a:r>
              <a:rPr lang="fr-CA" sz="1600" dirty="0"/>
              <a:t>);</a:t>
            </a:r>
          </a:p>
          <a:p>
            <a:pPr marL="285750" indent="-285750">
              <a:lnSpc>
                <a:spcPct val="150000"/>
              </a:lnSpc>
              <a:buFont typeface="Arial" panose="020B0604020202020204" pitchFamily="34" charset="0"/>
              <a:buChar char="•"/>
            </a:pPr>
            <a:r>
              <a:rPr lang="fr-CA" sz="1600" dirty="0"/>
              <a:t>taux d’hallucination entre 16 % et 48 % selon le modèle et le type de requête​;</a:t>
            </a:r>
          </a:p>
          <a:p>
            <a:pPr marL="285750" indent="-285750">
              <a:lnSpc>
                <a:spcPct val="150000"/>
              </a:lnSpc>
              <a:buFont typeface="Arial" panose="020B0604020202020204" pitchFamily="34" charset="0"/>
              <a:buChar char="•"/>
            </a:pPr>
            <a:r>
              <a:rPr lang="fr-CA" sz="1600" dirty="0"/>
              <a:t>seulement 7 % des références générées par </a:t>
            </a:r>
            <a:r>
              <a:rPr lang="fr-CA" sz="1600" dirty="0" err="1"/>
              <a:t>ChatGPT</a:t>
            </a:r>
            <a:r>
              <a:rPr lang="fr-CA" sz="1600" dirty="0"/>
              <a:t> sont authentiques et exactes​.</a:t>
            </a:r>
          </a:p>
          <a:p>
            <a:pPr>
              <a:lnSpc>
                <a:spcPct val="150000"/>
              </a:lnSpc>
            </a:pPr>
            <a:r>
              <a:rPr lang="fr-CA" sz="1600" b="1" dirty="0"/>
              <a:t>Recommandation </a:t>
            </a:r>
            <a:r>
              <a:rPr lang="fr-CA" sz="1600" dirty="0"/>
              <a:t>: Ne jamais utiliser l'IA comme source primaire. Utilisez-la comme outil d'exploration, puis vérifiez systématiquement chaque information et citation auprès de sources fiables vérifiables. L'IA doit toujours être croisée avec des sources académiques, des bases de données spécialisées et des ressources documentaires officielles.</a:t>
            </a:r>
          </a:p>
        </p:txBody>
      </p:sp>
      <p:sp>
        <p:nvSpPr>
          <p:cNvPr id="2" name="ZoneTexte 1">
            <a:extLst>
              <a:ext uri="{FF2B5EF4-FFF2-40B4-BE49-F238E27FC236}">
                <a16:creationId xmlns:a16="http://schemas.microsoft.com/office/drawing/2014/main" id="{261C0C41-B40D-23CF-137F-6BE7BDBA4FC5}"/>
              </a:ext>
            </a:extLst>
          </p:cNvPr>
          <p:cNvSpPr txBox="1"/>
          <p:nvPr>
            <p:custDataLst>
              <p:tags r:id="rId4"/>
            </p:custDataLst>
          </p:nvPr>
        </p:nvSpPr>
        <p:spPr>
          <a:xfrm>
            <a:off x="550845" y="5739118"/>
            <a:ext cx="8757134" cy="1169551"/>
          </a:xfrm>
          <a:prstGeom prst="rect">
            <a:avLst/>
          </a:prstGeom>
          <a:noFill/>
        </p:spPr>
        <p:txBody>
          <a:bodyPr wrap="square" lIns="91440" tIns="45720" rIns="91440" bIns="45720" anchor="t">
            <a:spAutoFit/>
          </a:bodyPr>
          <a:lstStyle/>
          <a:p>
            <a:r>
              <a:rPr lang="fr-CA" sz="1400" dirty="0">
                <a:solidFill>
                  <a:schemeClr val="bg1"/>
                </a:solidFill>
                <a:latin typeface="+mj-lt"/>
              </a:rPr>
              <a:t>Source : </a:t>
            </a:r>
            <a:r>
              <a:rPr lang="fr-CA" sz="1400" dirty="0" err="1">
                <a:solidFill>
                  <a:schemeClr val="bg1"/>
                </a:solidFill>
                <a:latin typeface="+mj-lt"/>
              </a:rPr>
              <a:t>Magesh</a:t>
            </a:r>
            <a:r>
              <a:rPr lang="fr-CA" sz="1400" dirty="0">
                <a:solidFill>
                  <a:schemeClr val="bg1"/>
                </a:solidFill>
                <a:latin typeface="+mj-lt"/>
              </a:rPr>
              <a:t>, V., </a:t>
            </a:r>
            <a:r>
              <a:rPr lang="fr-CA" sz="1400" dirty="0" err="1">
                <a:solidFill>
                  <a:schemeClr val="bg1"/>
                </a:solidFill>
                <a:latin typeface="+mj-lt"/>
              </a:rPr>
              <a:t>Surani</a:t>
            </a:r>
            <a:r>
              <a:rPr lang="fr-CA" sz="1400" dirty="0">
                <a:solidFill>
                  <a:schemeClr val="bg1"/>
                </a:solidFill>
                <a:latin typeface="+mj-lt"/>
              </a:rPr>
              <a:t>, F., Dahl, M., </a:t>
            </a:r>
            <a:r>
              <a:rPr lang="fr-CA" sz="1400" dirty="0" err="1">
                <a:solidFill>
                  <a:schemeClr val="bg1"/>
                </a:solidFill>
                <a:latin typeface="+mj-lt"/>
              </a:rPr>
              <a:t>Suzgun</a:t>
            </a:r>
            <a:r>
              <a:rPr lang="fr-CA" sz="1400" dirty="0">
                <a:solidFill>
                  <a:schemeClr val="bg1"/>
                </a:solidFill>
                <a:latin typeface="+mj-lt"/>
              </a:rPr>
              <a:t>, M., Manning, C. D., &amp; Ho, D. E. (2024, May 23). AI on trial: Legal </a:t>
            </a:r>
            <a:r>
              <a:rPr lang="fr-CA" sz="1400" dirty="0" err="1">
                <a:solidFill>
                  <a:schemeClr val="bg1"/>
                </a:solidFill>
                <a:latin typeface="+mj-lt"/>
              </a:rPr>
              <a:t>models</a:t>
            </a:r>
            <a:r>
              <a:rPr lang="fr-CA" sz="1400" dirty="0">
                <a:solidFill>
                  <a:schemeClr val="bg1"/>
                </a:solidFill>
                <a:latin typeface="+mj-lt"/>
              </a:rPr>
              <a:t> </a:t>
            </a:r>
            <a:r>
              <a:rPr lang="fr-CA" sz="1400" dirty="0" err="1">
                <a:solidFill>
                  <a:schemeClr val="bg1"/>
                </a:solidFill>
                <a:latin typeface="+mj-lt"/>
              </a:rPr>
              <a:t>hallucinate</a:t>
            </a:r>
            <a:r>
              <a:rPr lang="fr-CA" sz="1400" dirty="0">
                <a:solidFill>
                  <a:schemeClr val="bg1"/>
                </a:solidFill>
                <a:latin typeface="+mj-lt"/>
              </a:rPr>
              <a:t> in 1 out of 6 (or more) benchmarking </a:t>
            </a:r>
            <a:r>
              <a:rPr lang="fr-CA" sz="1400" dirty="0" err="1">
                <a:solidFill>
                  <a:schemeClr val="bg1"/>
                </a:solidFill>
                <a:latin typeface="+mj-lt"/>
              </a:rPr>
              <a:t>queries</a:t>
            </a:r>
            <a:r>
              <a:rPr lang="fr-CA" sz="1400" dirty="0">
                <a:solidFill>
                  <a:schemeClr val="bg1"/>
                </a:solidFill>
                <a:latin typeface="+mj-lt"/>
              </a:rPr>
              <a:t>. Stanford </a:t>
            </a:r>
            <a:r>
              <a:rPr lang="fr-CA" sz="1400" dirty="0" err="1">
                <a:solidFill>
                  <a:schemeClr val="bg1"/>
                </a:solidFill>
                <a:latin typeface="+mj-lt"/>
              </a:rPr>
              <a:t>University</a:t>
            </a:r>
            <a:r>
              <a:rPr lang="fr-CA" sz="1400" dirty="0">
                <a:solidFill>
                  <a:schemeClr val="bg1"/>
                </a:solidFill>
                <a:latin typeface="+mj-lt"/>
              </a:rPr>
              <a:t>, Human-</a:t>
            </a:r>
            <a:r>
              <a:rPr lang="fr-CA" sz="1400" dirty="0" err="1">
                <a:solidFill>
                  <a:schemeClr val="bg1"/>
                </a:solidFill>
                <a:latin typeface="+mj-lt"/>
              </a:rPr>
              <a:t>Centered</a:t>
            </a:r>
            <a:r>
              <a:rPr lang="fr-CA" sz="1400" dirty="0">
                <a:solidFill>
                  <a:schemeClr val="bg1"/>
                </a:solidFill>
                <a:latin typeface="+mj-lt"/>
              </a:rPr>
              <a:t> </a:t>
            </a:r>
            <a:r>
              <a:rPr lang="fr-CA" sz="1400" dirty="0" err="1">
                <a:solidFill>
                  <a:schemeClr val="bg1"/>
                </a:solidFill>
                <a:latin typeface="+mj-lt"/>
              </a:rPr>
              <a:t>Artificial</a:t>
            </a:r>
            <a:r>
              <a:rPr lang="fr-CA" sz="1400" dirty="0">
                <a:solidFill>
                  <a:schemeClr val="bg1"/>
                </a:solidFill>
                <a:latin typeface="+mj-lt"/>
              </a:rPr>
              <a:t> Intelligence (HAI). </a:t>
            </a:r>
            <a:r>
              <a:rPr lang="fr-CA" sz="1400" dirty="0">
                <a:solidFill>
                  <a:srgbClr val="0070C0"/>
                </a:solidFill>
                <a:latin typeface="+mj-lt"/>
                <a:hlinkClick r:id="rId7">
                  <a:extLst>
                    <a:ext uri="{A12FA001-AC4F-418D-AE19-62706E023703}">
                      <ahyp:hlinkClr xmlns:ahyp="http://schemas.microsoft.com/office/drawing/2018/hyperlinkcolor" val="tx"/>
                    </a:ext>
                  </a:extLst>
                </a:hlinkClick>
              </a:rPr>
              <a:t>https://hai.stanford.edu/news/ai-trial-legal-models-hallucinate-1-out-6-or-more-benchmarking-queries</a:t>
            </a:r>
            <a:endParaRPr lang="fr-CA" sz="1400" dirty="0">
              <a:solidFill>
                <a:srgbClr val="0070C0"/>
              </a:solidFill>
              <a:latin typeface="+mj-lt"/>
            </a:endParaRPr>
          </a:p>
          <a:p>
            <a:endParaRPr lang="fr-CA" sz="1400">
              <a:solidFill>
                <a:schemeClr val="bg1"/>
              </a:solidFill>
              <a:latin typeface="+mj-lt"/>
            </a:endParaRPr>
          </a:p>
        </p:txBody>
      </p:sp>
    </p:spTree>
    <p:extLst>
      <p:ext uri="{BB962C8B-B14F-4D97-AF65-F5344CB8AC3E}">
        <p14:creationId xmlns:p14="http://schemas.microsoft.com/office/powerpoint/2010/main" val="2142703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774A-0154-B694-4E81-CED1D053948F}"/>
            </a:ext>
          </a:extLst>
        </p:cNvPr>
        <p:cNvGrpSpPr/>
        <p:nvPr/>
      </p:nvGrpSpPr>
      <p:grpSpPr>
        <a:xfrm>
          <a:off x="0" y="0"/>
          <a:ext cx="0" cy="0"/>
          <a:chOff x="0" y="0"/>
          <a:chExt cx="0" cy="0"/>
        </a:xfrm>
      </p:grpSpPr>
      <p:pic>
        <p:nvPicPr>
          <p:cNvPr id="3" name="Image 2" descr="Une image contenant capture d’écran, noir, gris, tissu&#10;&#10;Le contenu généré par l’IA peut être incorrect.">
            <a:extLst>
              <a:ext uri="{FF2B5EF4-FFF2-40B4-BE49-F238E27FC236}">
                <a16:creationId xmlns:a16="http://schemas.microsoft.com/office/drawing/2014/main" id="{863EFFF4-DDBF-5F5C-100B-6D8F24F76E38}"/>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78658"/>
            <a:ext cx="12192000" cy="6936658"/>
          </a:xfrm>
          <a:prstGeom prst="rect">
            <a:avLst/>
          </a:prstGeom>
        </p:spPr>
      </p:pic>
      <p:sp>
        <p:nvSpPr>
          <p:cNvPr id="18" name="Titre 1">
            <a:extLst>
              <a:ext uri="{FF2B5EF4-FFF2-40B4-BE49-F238E27FC236}">
                <a16:creationId xmlns:a16="http://schemas.microsoft.com/office/drawing/2014/main" id="{B54A950F-E8B6-F3E4-0940-7C4F62DA88B7}"/>
              </a:ext>
            </a:extLst>
          </p:cNvPr>
          <p:cNvSpPr>
            <a:spLocks noGrp="1"/>
          </p:cNvSpPr>
          <p:nvPr>
            <p:ph type="ctrTitle"/>
            <p:custDataLst>
              <p:tags r:id="rId2"/>
            </p:custDataLst>
          </p:nvPr>
        </p:nvSpPr>
        <p:spPr>
          <a:xfrm>
            <a:off x="950333" y="1569147"/>
            <a:ext cx="6245264" cy="962594"/>
          </a:xfrm>
          <a:ln>
            <a:noFill/>
          </a:ln>
        </p:spPr>
        <p:txBody>
          <a:bodyPr>
            <a:normAutofit fontScale="90000"/>
          </a:bodyPr>
          <a:lstStyle/>
          <a:p>
            <a:pPr algn="l"/>
            <a:br>
              <a:rPr lang="fr-CA" sz="4000" b="1" dirty="0">
                <a:solidFill>
                  <a:schemeClr val="accent6"/>
                </a:solidFill>
              </a:rPr>
            </a:br>
            <a:r>
              <a:rPr lang="fr-CA" sz="4400" b="1" dirty="0">
                <a:solidFill>
                  <a:schemeClr val="accent1"/>
                </a:solidFill>
              </a:rPr>
              <a:t>1.3</a:t>
            </a:r>
            <a:br>
              <a:rPr lang="fr-CA" sz="4400" b="1" dirty="0">
                <a:solidFill>
                  <a:schemeClr val="accent1"/>
                </a:solidFill>
              </a:rPr>
            </a:br>
            <a:r>
              <a:rPr lang="fr-CA" sz="2200" b="1" dirty="0">
                <a:solidFill>
                  <a:schemeClr val="accent1"/>
                </a:solidFill>
              </a:rPr>
              <a:t> </a:t>
            </a:r>
            <a:br>
              <a:rPr lang="fr-CA" sz="4400" b="1" dirty="0">
                <a:solidFill>
                  <a:schemeClr val="accent4"/>
                </a:solidFill>
              </a:rPr>
            </a:br>
            <a:r>
              <a:rPr lang="fr-CA" sz="4400" b="1" dirty="0">
                <a:solidFill>
                  <a:sysClr val="window" lastClr="FFFFFF"/>
                </a:solidFill>
              </a:rPr>
              <a:t>Rédiger un travail </a:t>
            </a:r>
            <a:endParaRPr lang="fr-CA" sz="4400" b="1" spc="100" dirty="0">
              <a:ln w="19050">
                <a:noFill/>
              </a:ln>
              <a:solidFill>
                <a:schemeClr val="bg1"/>
              </a:solidFill>
            </a:endParaRPr>
          </a:p>
        </p:txBody>
      </p:sp>
      <p:sp>
        <p:nvSpPr>
          <p:cNvPr id="20" name="Sous-titre 2">
            <a:extLst>
              <a:ext uri="{FF2B5EF4-FFF2-40B4-BE49-F238E27FC236}">
                <a16:creationId xmlns:a16="http://schemas.microsoft.com/office/drawing/2014/main" id="{A94737D4-1766-E469-AC90-DF76944457FF}"/>
              </a:ext>
            </a:extLst>
          </p:cNvPr>
          <p:cNvSpPr txBox="1">
            <a:spLocks/>
          </p:cNvSpPr>
          <p:nvPr>
            <p:custDataLst>
              <p:tags r:id="rId3"/>
            </p:custDataLst>
          </p:nvPr>
        </p:nvSpPr>
        <p:spPr>
          <a:xfrm>
            <a:off x="773228" y="3832967"/>
            <a:ext cx="6245264" cy="962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Font typeface="+mj-lt"/>
              <a:buAutoNum type="arabicPeriod"/>
            </a:pPr>
            <a:endParaRPr lang="fr-CA" sz="2000">
              <a:solidFill>
                <a:schemeClr val="bg1"/>
              </a:solidFill>
            </a:endParaRPr>
          </a:p>
        </p:txBody>
      </p:sp>
      <p:sp>
        <p:nvSpPr>
          <p:cNvPr id="2" name="Sous-titre 2">
            <a:extLst>
              <a:ext uri="{FF2B5EF4-FFF2-40B4-BE49-F238E27FC236}">
                <a16:creationId xmlns:a16="http://schemas.microsoft.com/office/drawing/2014/main" id="{7A7C6D9A-A6BA-02C7-AF0C-12C1A5FF7EFA}"/>
              </a:ext>
            </a:extLst>
          </p:cNvPr>
          <p:cNvSpPr txBox="1">
            <a:spLocks/>
          </p:cNvSpPr>
          <p:nvPr>
            <p:custDataLst>
              <p:tags r:id="rId4"/>
            </p:custDataLst>
          </p:nvPr>
        </p:nvSpPr>
        <p:spPr>
          <a:xfrm>
            <a:off x="950333" y="2870373"/>
            <a:ext cx="8326763" cy="962594"/>
          </a:xfrm>
          <a:prstGeom prst="rect">
            <a:avLst/>
          </a:prstGeom>
        </p:spPr>
        <p:txBody>
          <a:bodyPr vert="horz" lIns="91440" tIns="45720" rIns="91440" bIns="45720" rtlCol="0" anchor="t">
            <a:noAutofit/>
          </a:bodyPr>
          <a:lstStyle>
            <a:defPPr>
              <a:defRPr lang="fr-FR"/>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AutoNum type="arabicPeriod"/>
            </a:pPr>
            <a:r>
              <a:rPr lang="fr-CA" sz="2000" dirty="0">
                <a:solidFill>
                  <a:schemeClr val="bg1"/>
                </a:solidFill>
              </a:rPr>
              <a:t>L’objet du travail.</a:t>
            </a:r>
          </a:p>
          <a:p>
            <a:pPr marL="457200" indent="-457200" algn="l">
              <a:lnSpc>
                <a:spcPct val="150000"/>
              </a:lnSpc>
              <a:buAutoNum type="arabicPeriod"/>
            </a:pPr>
            <a:r>
              <a:rPr lang="fr-CA" sz="2000" dirty="0">
                <a:solidFill>
                  <a:schemeClr val="bg1"/>
                </a:solidFill>
              </a:rPr>
              <a:t>Le plan.</a:t>
            </a:r>
          </a:p>
          <a:p>
            <a:pPr marL="457200" indent="-457200" algn="l">
              <a:lnSpc>
                <a:spcPct val="150000"/>
              </a:lnSpc>
              <a:buAutoNum type="arabicPeriod"/>
            </a:pPr>
            <a:r>
              <a:rPr lang="fr-CA" sz="2000" dirty="0">
                <a:solidFill>
                  <a:schemeClr val="bg1"/>
                </a:solidFill>
              </a:rPr>
              <a:t>La rédaction.</a:t>
            </a:r>
          </a:p>
          <a:p>
            <a:pPr marL="457200" indent="-457200" algn="l">
              <a:lnSpc>
                <a:spcPct val="150000"/>
              </a:lnSpc>
              <a:buAutoNum type="arabicPeriod"/>
            </a:pPr>
            <a:r>
              <a:rPr lang="fr-CA" sz="2000" dirty="0">
                <a:solidFill>
                  <a:schemeClr val="bg1"/>
                </a:solidFill>
              </a:rPr>
              <a:t>La communication.</a:t>
            </a:r>
          </a:p>
        </p:txBody>
      </p:sp>
      <p:pic>
        <p:nvPicPr>
          <p:cNvPr id="5" name="Image 4" descr="Une image contenant Visage humain, personne, ordinateur portable, ordinateur&#10;&#10;Le contenu généré par l’IA peut être incorrect.">
            <a:extLst>
              <a:ext uri="{FF2B5EF4-FFF2-40B4-BE49-F238E27FC236}">
                <a16:creationId xmlns:a16="http://schemas.microsoft.com/office/drawing/2014/main" id="{F10F0D6B-E2BE-4DCC-E437-11DAC796EDF1}"/>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3209320" y="2174196"/>
            <a:ext cx="8326763" cy="4683804"/>
          </a:xfrm>
          <a:prstGeom prst="rect">
            <a:avLst/>
          </a:prstGeom>
        </p:spPr>
      </p:pic>
    </p:spTree>
    <p:extLst>
      <p:ext uri="{BB962C8B-B14F-4D97-AF65-F5344CB8AC3E}">
        <p14:creationId xmlns:p14="http://schemas.microsoft.com/office/powerpoint/2010/main" val="4592145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A9C08-7E48-3B6C-5BFE-70C113F143C7}"/>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96F775ED-3611-0591-EAC2-4B5F5D878B80}"/>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FCD9C61E-7897-9F9A-8CB6-CF65D493AEBA}"/>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Déterminer l'objet du travail</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BDAAC903-BD7E-B675-3CFA-494EFDA639D4}"/>
              </a:ext>
            </a:extLst>
          </p:cNvPr>
          <p:cNvSpPr txBox="1"/>
          <p:nvPr>
            <p:custDataLst>
              <p:tags r:id="rId3"/>
            </p:custDataLst>
          </p:nvPr>
        </p:nvSpPr>
        <p:spPr>
          <a:xfrm>
            <a:off x="734052" y="1448712"/>
            <a:ext cx="9607378" cy="3738844"/>
          </a:xfrm>
          <a:prstGeom prst="rect">
            <a:avLst/>
          </a:prstGeom>
          <a:noFill/>
        </p:spPr>
        <p:txBody>
          <a:bodyPr wrap="square">
            <a:spAutoFit/>
          </a:bodyPr>
          <a:lstStyle/>
          <a:p>
            <a:pPr>
              <a:lnSpc>
                <a:spcPct val="150000"/>
              </a:lnSpc>
            </a:pPr>
            <a:r>
              <a:rPr lang="fr-CA" sz="1600" dirty="0"/>
              <a:t>Préciser la question ou le problème à résoudre : « Tout travail commence par une formulation claire de l’objet à traiter ».​</a:t>
            </a:r>
          </a:p>
          <a:p>
            <a:pPr>
              <a:lnSpc>
                <a:spcPct val="150000"/>
              </a:lnSpc>
            </a:pPr>
            <a:r>
              <a:rPr lang="fr-CA" sz="1600" dirty="0"/>
              <a:t>Utiliser une introduction qui pose le contexte, définit les concepts importants et présente la problématique ou la question centrale.</a:t>
            </a:r>
          </a:p>
          <a:p>
            <a:pPr>
              <a:lnSpc>
                <a:spcPct val="150000"/>
              </a:lnSpc>
            </a:pPr>
            <a:endParaRPr lang="fr-CA" sz="1600" dirty="0"/>
          </a:p>
          <a:p>
            <a:pPr>
              <a:lnSpc>
                <a:spcPct val="150000"/>
              </a:lnSpc>
            </a:pPr>
            <a:r>
              <a:rPr lang="fr-CA" sz="1600" b="1" dirty="0"/>
              <a:t>Pourquoi est-ce important </a:t>
            </a:r>
            <a:r>
              <a:rPr lang="fr-CA" sz="1600" dirty="0"/>
              <a:t>:</a:t>
            </a:r>
          </a:p>
          <a:p>
            <a:pPr>
              <a:lnSpc>
                <a:spcPct val="150000"/>
              </a:lnSpc>
            </a:pPr>
            <a:r>
              <a:rPr lang="fr-CA" sz="1600" dirty="0"/>
              <a:t>Une formulation précise de votre question de recherche ou de votre problématique permet à votre lecteur de bien comprendre vos objectifs et facilite votre propre démarche d'investigation. Cela évite également les déviations et assure la cohérence de l'ensemble de votre travail.</a:t>
            </a:r>
          </a:p>
        </p:txBody>
      </p:sp>
    </p:spTree>
    <p:extLst>
      <p:ext uri="{BB962C8B-B14F-4D97-AF65-F5344CB8AC3E}">
        <p14:creationId xmlns:p14="http://schemas.microsoft.com/office/powerpoint/2010/main" val="6243660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6C513-C64F-7310-344B-7C7D72FA061E}"/>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067AD539-9281-9038-4729-01AA5C1609BD}"/>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24523696-AB31-6524-721D-4A5DA9AB8372}"/>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Cohérence du plan de rédaction</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4DB15CF2-6C22-C273-475C-4046FF662A73}"/>
              </a:ext>
            </a:extLst>
          </p:cNvPr>
          <p:cNvSpPr txBox="1"/>
          <p:nvPr>
            <p:custDataLst>
              <p:tags r:id="rId3"/>
            </p:custDataLst>
          </p:nvPr>
        </p:nvSpPr>
        <p:spPr>
          <a:xfrm>
            <a:off x="734052" y="1463078"/>
            <a:ext cx="10799187" cy="1154483"/>
          </a:xfrm>
          <a:prstGeom prst="rect">
            <a:avLst/>
          </a:prstGeom>
          <a:noFill/>
        </p:spPr>
        <p:txBody>
          <a:bodyPr wrap="square">
            <a:spAutoFit/>
          </a:bodyPr>
          <a:lstStyle/>
          <a:p>
            <a:pPr>
              <a:lnSpc>
                <a:spcPct val="150000"/>
              </a:lnSpc>
            </a:pPr>
            <a:r>
              <a:rPr lang="fr-CA" sz="1600" dirty="0"/>
              <a:t>Construire un plan avant de rédiger : hiérarchiser les thèmes principaux, ordonner les idées secondaires, assurer l’articulation logique des arguments.​</a:t>
            </a:r>
          </a:p>
          <a:p>
            <a:pPr>
              <a:lnSpc>
                <a:spcPct val="150000"/>
              </a:lnSpc>
            </a:pPr>
            <a:r>
              <a:rPr lang="fr-CA" sz="1600" dirty="0"/>
              <a:t>Un plan structuré facilite le développement du propos et la progression du raisonnement.​</a:t>
            </a:r>
          </a:p>
        </p:txBody>
      </p:sp>
      <p:pic>
        <p:nvPicPr>
          <p:cNvPr id="6" name="Image 5">
            <a:extLst>
              <a:ext uri="{FF2B5EF4-FFF2-40B4-BE49-F238E27FC236}">
                <a16:creationId xmlns:a16="http://schemas.microsoft.com/office/drawing/2014/main" id="{046733A1-691C-4A6E-66D8-FCA20A2F51FD}"/>
              </a:ext>
            </a:extLst>
          </p:cNvPr>
          <p:cNvPicPr>
            <a:picLocks noChangeAspect="1"/>
          </p:cNvPicPr>
          <p:nvPr>
            <p:custDataLst>
              <p:tags r:id="rId4"/>
            </p:custDataLst>
          </p:nvPr>
        </p:nvPicPr>
        <p:blipFill>
          <a:blip r:embed="rId8"/>
          <a:stretch>
            <a:fillRect/>
          </a:stretch>
        </p:blipFill>
        <p:spPr>
          <a:xfrm>
            <a:off x="3903688" y="2809517"/>
            <a:ext cx="4384623" cy="2834645"/>
          </a:xfrm>
          <a:prstGeom prst="rect">
            <a:avLst/>
          </a:prstGeom>
        </p:spPr>
      </p:pic>
      <p:sp>
        <p:nvSpPr>
          <p:cNvPr id="7" name="ZoneTexte 6">
            <a:extLst>
              <a:ext uri="{FF2B5EF4-FFF2-40B4-BE49-F238E27FC236}">
                <a16:creationId xmlns:a16="http://schemas.microsoft.com/office/drawing/2014/main" id="{8B0960D9-77CB-EA4A-D94B-7F4A39C8DDD3}"/>
              </a:ext>
            </a:extLst>
          </p:cNvPr>
          <p:cNvSpPr txBox="1"/>
          <p:nvPr>
            <p:custDataLst>
              <p:tags r:id="rId5"/>
            </p:custDataLst>
          </p:nvPr>
        </p:nvSpPr>
        <p:spPr>
          <a:xfrm>
            <a:off x="543120" y="5967915"/>
            <a:ext cx="8757134" cy="523220"/>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Frédérique ESCUDIER et Karen DEBAS, Savoir apprendre pour réussir, Montréal, ERPI, 2020, p.106</a:t>
            </a:r>
            <a:endParaRPr lang="fr-CA" sz="1400">
              <a:solidFill>
                <a:srgbClr val="00B0F0"/>
              </a:solidFill>
              <a:latin typeface="+mj-lt"/>
            </a:endParaRPr>
          </a:p>
        </p:txBody>
      </p:sp>
    </p:spTree>
    <p:extLst>
      <p:ext uri="{BB962C8B-B14F-4D97-AF65-F5344CB8AC3E}">
        <p14:creationId xmlns:p14="http://schemas.microsoft.com/office/powerpoint/2010/main" val="15716006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3E488-2FF6-5F9F-D8CC-BCDF92F9D16E}"/>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8E939B67-EC80-490E-4608-AF16B2304E0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E905ECF5-757C-3AE8-7915-AAF8EEDD9757}"/>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Développement logique et réponse appropriée</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42A09A14-C3C5-0585-C65B-EDBCA92B3F66}"/>
              </a:ext>
            </a:extLst>
          </p:cNvPr>
          <p:cNvSpPr txBox="1"/>
          <p:nvPr>
            <p:custDataLst>
              <p:tags r:id="rId3"/>
            </p:custDataLst>
          </p:nvPr>
        </p:nvSpPr>
        <p:spPr>
          <a:xfrm>
            <a:off x="734052" y="1857687"/>
            <a:ext cx="4599948" cy="3369512"/>
          </a:xfrm>
          <a:prstGeom prst="rect">
            <a:avLst/>
          </a:prstGeom>
          <a:noFill/>
        </p:spPr>
        <p:txBody>
          <a:bodyPr wrap="square">
            <a:spAutoFit/>
          </a:bodyPr>
          <a:lstStyle/>
          <a:p>
            <a:pPr>
              <a:lnSpc>
                <a:spcPct val="150000"/>
              </a:lnSpc>
            </a:pPr>
            <a:r>
              <a:rPr lang="fr-CA" sz="1600" dirty="0"/>
              <a:t>Développer chaque idée avec des arguments, exemples, données et références scientifiques; chaque paragraphe doit contribuer à la démonstration.​</a:t>
            </a:r>
          </a:p>
          <a:p>
            <a:pPr>
              <a:lnSpc>
                <a:spcPct val="150000"/>
              </a:lnSpc>
            </a:pPr>
            <a:endParaRPr lang="fr-CA" sz="1600" dirty="0"/>
          </a:p>
          <a:p>
            <a:pPr>
              <a:lnSpc>
                <a:spcPct val="150000"/>
              </a:lnSpc>
            </a:pPr>
            <a:r>
              <a:rPr lang="fr-CA" sz="1600" dirty="0"/>
              <a:t>La conclusion doit répondre précisément à la question posée et mettre en valeur les principaux résultats ou constats.</a:t>
            </a:r>
          </a:p>
        </p:txBody>
      </p:sp>
      <p:pic>
        <p:nvPicPr>
          <p:cNvPr id="6" name="Image 5" descr="Une image contenant personne, habits, Visage humain, sourire&#10;&#10;Le contenu généré par l’IA peut être incorrect.">
            <a:extLst>
              <a:ext uri="{FF2B5EF4-FFF2-40B4-BE49-F238E27FC236}">
                <a16:creationId xmlns:a16="http://schemas.microsoft.com/office/drawing/2014/main" id="{A2699561-056A-8ED6-A40E-560CC3893817}"/>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rcRect l="45833" t="16593"/>
          <a:stretch>
            <a:fillRect/>
          </a:stretch>
        </p:blipFill>
        <p:spPr>
          <a:xfrm>
            <a:off x="5140960" y="1001495"/>
            <a:ext cx="5394960" cy="4672865"/>
          </a:xfrm>
          <a:prstGeom prst="rect">
            <a:avLst/>
          </a:prstGeom>
        </p:spPr>
      </p:pic>
    </p:spTree>
    <p:extLst>
      <p:ext uri="{BB962C8B-B14F-4D97-AF65-F5344CB8AC3E}">
        <p14:creationId xmlns:p14="http://schemas.microsoft.com/office/powerpoint/2010/main" val="7834424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8C454-75C4-6C66-49FE-2DEAF13F69F7}"/>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B6206927-4E54-7B8F-3101-FB0639120D8B}"/>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2DD51ACB-A290-313C-B44D-58E0BAC57DF3}"/>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Communication claire des résultats</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5679F73B-C75D-8396-E440-4E4E737FC1E9}"/>
              </a:ext>
            </a:extLst>
          </p:cNvPr>
          <p:cNvSpPr txBox="1"/>
          <p:nvPr>
            <p:custDataLst>
              <p:tags r:id="rId3"/>
            </p:custDataLst>
          </p:nvPr>
        </p:nvSpPr>
        <p:spPr>
          <a:xfrm>
            <a:off x="734052" y="1473917"/>
            <a:ext cx="10799187" cy="3738716"/>
          </a:xfrm>
          <a:prstGeom prst="rect">
            <a:avLst/>
          </a:prstGeom>
          <a:noFill/>
        </p:spPr>
        <p:txBody>
          <a:bodyPr wrap="square">
            <a:spAutoFit/>
          </a:bodyPr>
          <a:lstStyle/>
          <a:p>
            <a:pPr>
              <a:lnSpc>
                <a:spcPct val="150000"/>
              </a:lnSpc>
            </a:pPr>
            <a:r>
              <a:rPr lang="fr-CA" sz="1600" dirty="0"/>
              <a:t>Utiliser des phrases courtes et un vocabulaire précis favorise la concision et l’explication des concepts importants.​</a:t>
            </a:r>
          </a:p>
          <a:p>
            <a:pPr>
              <a:lnSpc>
                <a:spcPct val="150000"/>
              </a:lnSpc>
            </a:pPr>
            <a:r>
              <a:rPr lang="fr-CA" sz="1600" dirty="0"/>
              <a:t>Présenter les résultats ou les réponses à la question dans un langage accessible et ordonné.​</a:t>
            </a:r>
          </a:p>
          <a:p>
            <a:pPr>
              <a:lnSpc>
                <a:spcPct val="150000"/>
              </a:lnSpc>
            </a:pPr>
            <a:r>
              <a:rPr lang="fr-CA" sz="1600" b="1" dirty="0"/>
              <a:t>Respect des règles de présentation et du français</a:t>
            </a:r>
          </a:p>
          <a:p>
            <a:pPr marL="285750" indent="-285750">
              <a:lnSpc>
                <a:spcPct val="150000"/>
              </a:lnSpc>
              <a:buFont typeface="Arial" panose="020B0604020202020204" pitchFamily="34" charset="0"/>
              <a:buChar char="•"/>
            </a:pPr>
            <a:r>
              <a:rPr lang="fr-CA" sz="1600" dirty="0"/>
              <a:t>Soigner la présentation matérielle du travail (page de titre, table des matières, citations, page de références).​</a:t>
            </a:r>
          </a:p>
          <a:p>
            <a:pPr marL="285750" indent="-285750">
              <a:lnSpc>
                <a:spcPct val="150000"/>
              </a:lnSpc>
              <a:buFont typeface="Arial" panose="020B0604020202020204" pitchFamily="34" charset="0"/>
              <a:buChar char="•"/>
            </a:pPr>
            <a:r>
              <a:rPr lang="fr-CA" sz="1600" dirty="0"/>
              <a:t>Respecter les normes de présentation d’un travail (syntaxe, orthographe, bibliographie, citations).​</a:t>
            </a:r>
          </a:p>
          <a:p>
            <a:pPr marL="285750" indent="-285750">
              <a:lnSpc>
                <a:spcPct val="150000"/>
              </a:lnSpc>
              <a:buFont typeface="Arial" panose="020B0604020202020204" pitchFamily="34" charset="0"/>
              <a:buChar char="•"/>
            </a:pPr>
            <a:r>
              <a:rPr lang="fr-CA" sz="1600" dirty="0"/>
              <a:t>Relire son travail : une présentation soignée démontre de la rigueur académique.</a:t>
            </a:r>
          </a:p>
          <a:p>
            <a:pPr marL="285750" indent="-285750">
              <a:lnSpc>
                <a:spcPct val="150000"/>
              </a:lnSpc>
              <a:buFont typeface="Arial" panose="020B0604020202020204" pitchFamily="34" charset="0"/>
              <a:buChar char="•"/>
            </a:pPr>
            <a:r>
              <a:rPr lang="fr-CA" sz="1600" dirty="0"/>
              <a:t>Corriger les fautes et les coquilles.</a:t>
            </a:r>
          </a:p>
          <a:p>
            <a:pPr>
              <a:lnSpc>
                <a:spcPct val="150000"/>
              </a:lnSpc>
            </a:pPr>
            <a:r>
              <a:rPr lang="fr-CA" sz="1600" b="1" dirty="0"/>
              <a:t>Astuce</a:t>
            </a:r>
            <a:r>
              <a:rPr lang="fr-CA" sz="1600" dirty="0"/>
              <a:t> : Relire son travail à l’envers!</a:t>
            </a:r>
          </a:p>
        </p:txBody>
      </p:sp>
    </p:spTree>
    <p:extLst>
      <p:ext uri="{BB962C8B-B14F-4D97-AF65-F5344CB8AC3E}">
        <p14:creationId xmlns:p14="http://schemas.microsoft.com/office/powerpoint/2010/main" val="20998446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1F74F-6E51-F64D-34C8-328621913D8B}"/>
            </a:ext>
          </a:extLst>
        </p:cNvPr>
        <p:cNvGrpSpPr/>
        <p:nvPr/>
      </p:nvGrpSpPr>
      <p:grpSpPr>
        <a:xfrm>
          <a:off x="0" y="0"/>
          <a:ext cx="0" cy="0"/>
          <a:chOff x="0" y="0"/>
          <a:chExt cx="0" cy="0"/>
        </a:xfrm>
      </p:grpSpPr>
      <p:pic>
        <p:nvPicPr>
          <p:cNvPr id="3" name="Image 2" descr="Une image contenant capture d’écran, noir, gris, tissu&#10;&#10;Le contenu généré par l’IA peut être incorrect.">
            <a:extLst>
              <a:ext uri="{FF2B5EF4-FFF2-40B4-BE49-F238E27FC236}">
                <a16:creationId xmlns:a16="http://schemas.microsoft.com/office/drawing/2014/main" id="{FB560B40-6FD8-BAE3-6B72-70C2B134B3CC}"/>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78658"/>
            <a:ext cx="12192000" cy="6936658"/>
          </a:xfrm>
          <a:prstGeom prst="rect">
            <a:avLst/>
          </a:prstGeom>
        </p:spPr>
      </p:pic>
      <p:sp>
        <p:nvSpPr>
          <p:cNvPr id="18" name="Titre 1">
            <a:extLst>
              <a:ext uri="{FF2B5EF4-FFF2-40B4-BE49-F238E27FC236}">
                <a16:creationId xmlns:a16="http://schemas.microsoft.com/office/drawing/2014/main" id="{1EB6EFA6-C897-D335-1A51-F03CE7CA4BAC}"/>
              </a:ext>
            </a:extLst>
          </p:cNvPr>
          <p:cNvSpPr>
            <a:spLocks noGrp="1"/>
          </p:cNvSpPr>
          <p:nvPr>
            <p:ph type="ctrTitle"/>
            <p:custDataLst>
              <p:tags r:id="rId2"/>
            </p:custDataLst>
          </p:nvPr>
        </p:nvSpPr>
        <p:spPr>
          <a:xfrm>
            <a:off x="910573" y="1770528"/>
            <a:ext cx="6245264" cy="962594"/>
          </a:xfrm>
          <a:ln>
            <a:noFill/>
          </a:ln>
        </p:spPr>
        <p:txBody>
          <a:bodyPr>
            <a:normAutofit fontScale="90000"/>
          </a:bodyPr>
          <a:lstStyle/>
          <a:p>
            <a:pPr algn="l"/>
            <a:br>
              <a:rPr lang="fr-CA" sz="4000" b="1" dirty="0">
                <a:solidFill>
                  <a:schemeClr val="accent6"/>
                </a:solidFill>
              </a:rPr>
            </a:br>
            <a:r>
              <a:rPr lang="fr-CA" sz="4400" b="1" dirty="0">
                <a:solidFill>
                  <a:schemeClr val="accent1"/>
                </a:solidFill>
              </a:rPr>
              <a:t>1.4</a:t>
            </a:r>
            <a:br>
              <a:rPr lang="fr-CA" sz="4400" b="1" dirty="0">
                <a:solidFill>
                  <a:schemeClr val="accent1"/>
                </a:solidFill>
              </a:rPr>
            </a:br>
            <a:r>
              <a:rPr lang="fr-CA" sz="2200" b="1" dirty="0">
                <a:solidFill>
                  <a:schemeClr val="accent1"/>
                </a:solidFill>
              </a:rPr>
              <a:t> </a:t>
            </a:r>
            <a:br>
              <a:rPr lang="fr-CA" sz="4400" b="1" dirty="0">
                <a:solidFill>
                  <a:schemeClr val="accent4"/>
                </a:solidFill>
              </a:rPr>
            </a:br>
            <a:r>
              <a:rPr lang="fr-CA" sz="4400" b="1" dirty="0">
                <a:solidFill>
                  <a:sysClr val="window" lastClr="FFFFFF"/>
                </a:solidFill>
              </a:rPr>
              <a:t>Gérer ses études</a:t>
            </a:r>
            <a:endParaRPr lang="fr-CA" sz="4400" b="1" spc="100" dirty="0">
              <a:ln w="19050">
                <a:noFill/>
              </a:ln>
              <a:solidFill>
                <a:schemeClr val="bg1"/>
              </a:solidFill>
            </a:endParaRPr>
          </a:p>
        </p:txBody>
      </p:sp>
      <p:sp>
        <p:nvSpPr>
          <p:cNvPr id="20" name="Sous-titre 2">
            <a:extLst>
              <a:ext uri="{FF2B5EF4-FFF2-40B4-BE49-F238E27FC236}">
                <a16:creationId xmlns:a16="http://schemas.microsoft.com/office/drawing/2014/main" id="{C17D0711-FB7D-B3C8-FF70-237C25E23F6D}"/>
              </a:ext>
            </a:extLst>
          </p:cNvPr>
          <p:cNvSpPr txBox="1">
            <a:spLocks/>
          </p:cNvSpPr>
          <p:nvPr>
            <p:custDataLst>
              <p:tags r:id="rId3"/>
            </p:custDataLst>
          </p:nvPr>
        </p:nvSpPr>
        <p:spPr>
          <a:xfrm>
            <a:off x="773228" y="3832967"/>
            <a:ext cx="6245264" cy="962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endParaRPr lang="fr-CA" sz="2000">
              <a:solidFill>
                <a:schemeClr val="bg1"/>
              </a:solidFill>
            </a:endParaRPr>
          </a:p>
        </p:txBody>
      </p:sp>
      <p:sp>
        <p:nvSpPr>
          <p:cNvPr id="2" name="Sous-titre 2">
            <a:extLst>
              <a:ext uri="{FF2B5EF4-FFF2-40B4-BE49-F238E27FC236}">
                <a16:creationId xmlns:a16="http://schemas.microsoft.com/office/drawing/2014/main" id="{CB700593-50F9-1424-DF68-06B2C4E29451}"/>
              </a:ext>
            </a:extLst>
          </p:cNvPr>
          <p:cNvSpPr txBox="1">
            <a:spLocks/>
          </p:cNvSpPr>
          <p:nvPr>
            <p:custDataLst>
              <p:tags r:id="rId4"/>
            </p:custDataLst>
          </p:nvPr>
        </p:nvSpPr>
        <p:spPr>
          <a:xfrm>
            <a:off x="910573" y="3104411"/>
            <a:ext cx="8326763" cy="962594"/>
          </a:xfrm>
          <a:prstGeom prst="rect">
            <a:avLst/>
          </a:prstGeom>
        </p:spPr>
        <p:txBody>
          <a:bodyPr vert="horz" lIns="91440" tIns="45720" rIns="91440" bIns="45720" rtlCol="0" anchor="t">
            <a:noAutofit/>
          </a:bodyPr>
          <a:lstStyle>
            <a:defPPr>
              <a:defRPr lang="fr-FR"/>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AutoNum type="arabicPeriod"/>
            </a:pPr>
            <a:r>
              <a:rPr lang="fr-CA" sz="2000" dirty="0">
                <a:solidFill>
                  <a:schemeClr val="bg1"/>
                </a:solidFill>
              </a:rPr>
              <a:t>Gestion du temps.</a:t>
            </a:r>
          </a:p>
          <a:p>
            <a:pPr marL="457200" indent="-457200" algn="l">
              <a:lnSpc>
                <a:spcPct val="150000"/>
              </a:lnSpc>
              <a:buFont typeface="Arial" panose="020B0604020202020204" pitchFamily="34" charset="0"/>
              <a:buAutoNum type="arabicPeriod"/>
            </a:pPr>
            <a:r>
              <a:rPr lang="fr-CA" sz="2000" dirty="0">
                <a:solidFill>
                  <a:schemeClr val="bg1"/>
                </a:solidFill>
              </a:rPr>
              <a:t>Outils d’organisation.</a:t>
            </a:r>
          </a:p>
        </p:txBody>
      </p:sp>
      <p:pic>
        <p:nvPicPr>
          <p:cNvPr id="6" name="Image 5" descr="Une image contenant Visage humain, personne, habits, lecture&#10;&#10;Le contenu généré par l’IA peut être incorrect.">
            <a:extLst>
              <a:ext uri="{FF2B5EF4-FFF2-40B4-BE49-F238E27FC236}">
                <a16:creationId xmlns:a16="http://schemas.microsoft.com/office/drawing/2014/main" id="{AAF50B69-C35C-5017-4D32-B5AEFA9CFC48}"/>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3541788" y="1284709"/>
            <a:ext cx="9908072" cy="5573291"/>
          </a:xfrm>
          <a:prstGeom prst="rect">
            <a:avLst/>
          </a:prstGeom>
        </p:spPr>
      </p:pic>
    </p:spTree>
    <p:extLst>
      <p:ext uri="{BB962C8B-B14F-4D97-AF65-F5344CB8AC3E}">
        <p14:creationId xmlns:p14="http://schemas.microsoft.com/office/powerpoint/2010/main" val="1888681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1B010-01F7-A36B-1C22-14B4E9215E78}"/>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315CA8FB-35BB-CDCD-9EC2-A3E10978CDF5}"/>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2BC3EFC5-3345-346D-F417-44783E45F8C4}"/>
              </a:ext>
            </a:extLst>
          </p:cNvPr>
          <p:cNvSpPr>
            <a:spLocks noGrp="1"/>
          </p:cNvSpPr>
          <p:nvPr>
            <p:ph type="ctrTitle"/>
            <p:custDataLst>
              <p:tags r:id="rId2"/>
            </p:custDataLst>
          </p:nvPr>
        </p:nvSpPr>
        <p:spPr>
          <a:xfrm>
            <a:off x="734052" y="738700"/>
            <a:ext cx="9324348" cy="646430"/>
          </a:xfrm>
          <a:ln>
            <a:noFill/>
          </a:ln>
        </p:spPr>
        <p:txBody>
          <a:bodyPr>
            <a:normAutofit fontScale="90000"/>
          </a:bodyPr>
          <a:lstStyle/>
          <a:p>
            <a:pPr algn="l"/>
            <a:br>
              <a:rPr lang="fr-CA" sz="4000" b="1">
                <a:solidFill>
                  <a:schemeClr val="accent4"/>
                </a:solidFill>
              </a:rPr>
            </a:br>
            <a:r>
              <a:rPr lang="fr-CA" sz="3300" b="1">
                <a:solidFill>
                  <a:schemeClr val="accent1"/>
                </a:solidFill>
              </a:rPr>
              <a:t>Pourquoi la gestion du temps est-elle essentielle à la réussite scolaire?</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080C275C-AEBB-875E-1D4A-D099695C08E4}"/>
              </a:ext>
            </a:extLst>
          </p:cNvPr>
          <p:cNvSpPr txBox="1"/>
          <p:nvPr>
            <p:custDataLst>
              <p:tags r:id="rId3"/>
            </p:custDataLst>
          </p:nvPr>
        </p:nvSpPr>
        <p:spPr>
          <a:xfrm>
            <a:off x="734052" y="1516714"/>
            <a:ext cx="9702093" cy="373884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CA" sz="1600" dirty="0"/>
              <a:t>La gestion du temps facilite l’organisation, diminue le stress et favorise l’autonomie, toutes essentielles pour s’adapter aux exigences des études collégiales, surtout lors d’un retour aux études à l’âge adulte.​</a:t>
            </a:r>
          </a:p>
          <a:p>
            <a:pPr marL="285750" indent="-285750">
              <a:lnSpc>
                <a:spcPct val="150000"/>
              </a:lnSpc>
              <a:buFont typeface="Arial" panose="020B0604020202020204" pitchFamily="34" charset="0"/>
              <a:buChar char="•"/>
            </a:pPr>
            <a:r>
              <a:rPr lang="fr-CA" sz="1600" dirty="0"/>
              <a:t>Elle permet d’augmenter l’efficacité, de respecter les échéances et de dégager du temps pour la vie personnelle et la famille.​</a:t>
            </a:r>
          </a:p>
          <a:p>
            <a:pPr marL="285750" indent="-285750">
              <a:lnSpc>
                <a:spcPct val="150000"/>
              </a:lnSpc>
              <a:buFont typeface="Arial" panose="020B0604020202020204" pitchFamily="34" charset="0"/>
              <a:buChar char="•"/>
            </a:pPr>
            <a:r>
              <a:rPr lang="fr-CA" sz="1600" dirty="0"/>
              <a:t>Les personnes étudiantes maîtrisant la gestion du temps développent discipline, sens des priorités et capacité à anticiper les périodes de pointe, ce qui maximise leurs possibilités de réussite.</a:t>
            </a:r>
          </a:p>
          <a:p>
            <a:pPr marL="285750" indent="-285750">
              <a:lnSpc>
                <a:spcPct val="150000"/>
              </a:lnSpc>
              <a:buFont typeface="Arial" panose="020B0604020202020204" pitchFamily="34" charset="0"/>
              <a:buChar char="•"/>
            </a:pPr>
            <a:r>
              <a:rPr lang="fr-CA" sz="1600" dirty="0"/>
              <a:t>Des enquêtes nationales soulignent que chez les adultes revenant aux études, l'organisation personnelle (notamment la gestion du temps) est cruciale pour la réussite et la persévérance.</a:t>
            </a:r>
          </a:p>
        </p:txBody>
      </p:sp>
      <p:sp>
        <p:nvSpPr>
          <p:cNvPr id="2" name="ZoneTexte 1">
            <a:extLst>
              <a:ext uri="{FF2B5EF4-FFF2-40B4-BE49-F238E27FC236}">
                <a16:creationId xmlns:a16="http://schemas.microsoft.com/office/drawing/2014/main" id="{E8C76BA5-E57F-7D8B-DAFA-01D8C53C51C0}"/>
              </a:ext>
            </a:extLst>
          </p:cNvPr>
          <p:cNvSpPr txBox="1"/>
          <p:nvPr>
            <p:custDataLst>
              <p:tags r:id="rId4"/>
            </p:custDataLst>
          </p:nvPr>
        </p:nvSpPr>
        <p:spPr>
          <a:xfrm>
            <a:off x="543120" y="5902601"/>
            <a:ext cx="8757134" cy="738664"/>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Richard, É. (2023). Difficultés rencontrées par les étudiants adultes au collégial. Canadian Journal of </a:t>
            </a:r>
            <a:r>
              <a:rPr lang="fr-CA" sz="1400" err="1">
                <a:solidFill>
                  <a:schemeClr val="bg1"/>
                </a:solidFill>
                <a:latin typeface="+mj-lt"/>
              </a:rPr>
              <a:t>Higher</a:t>
            </a:r>
            <a:r>
              <a:rPr lang="fr-CA" sz="1400">
                <a:solidFill>
                  <a:schemeClr val="bg1"/>
                </a:solidFill>
                <a:latin typeface="+mj-lt"/>
              </a:rPr>
              <a:t> </a:t>
            </a:r>
            <a:r>
              <a:rPr lang="fr-CA" sz="1400" err="1">
                <a:solidFill>
                  <a:schemeClr val="bg1"/>
                </a:solidFill>
                <a:latin typeface="+mj-lt"/>
              </a:rPr>
              <a:t>Education</a:t>
            </a:r>
            <a:r>
              <a:rPr lang="fr-CA" sz="1400">
                <a:solidFill>
                  <a:schemeClr val="bg1"/>
                </a:solidFill>
                <a:latin typeface="+mj-lt"/>
              </a:rPr>
              <a:t> / Revue canadienne d’enseignement supérieur, 53(2), 15–31. </a:t>
            </a:r>
            <a:r>
              <a:rPr lang="fr-CA" sz="1400">
                <a:solidFill>
                  <a:schemeClr val="bg1"/>
                </a:solidFill>
                <a:latin typeface="+mj-lt"/>
                <a:hlinkClick r:id="rId7"/>
              </a:rPr>
              <a:t>https://doi.org/10.47678/cjhe.v53i2.190061</a:t>
            </a:r>
            <a:endParaRPr lang="fr-CA" sz="1400">
              <a:solidFill>
                <a:srgbClr val="00B0F0"/>
              </a:solidFill>
              <a:latin typeface="+mj-lt"/>
            </a:endParaRPr>
          </a:p>
        </p:txBody>
      </p:sp>
    </p:spTree>
    <p:extLst>
      <p:ext uri="{BB962C8B-B14F-4D97-AF65-F5344CB8AC3E}">
        <p14:creationId xmlns:p14="http://schemas.microsoft.com/office/powerpoint/2010/main" val="30030064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8FF7A-7E43-AE88-3AF1-BC0E584D67D3}"/>
            </a:ext>
          </a:extLst>
        </p:cNvPr>
        <p:cNvGrpSpPr/>
        <p:nvPr/>
      </p:nvGrpSpPr>
      <p:grpSpPr>
        <a:xfrm>
          <a:off x="0" y="0"/>
          <a:ext cx="0" cy="0"/>
          <a:chOff x="0" y="0"/>
          <a:chExt cx="0" cy="0"/>
        </a:xfrm>
      </p:grpSpPr>
      <p:pic>
        <p:nvPicPr>
          <p:cNvPr id="4" name="Image 3" descr="Une image contenant capture d’écran, noir, gris, tissu&#10;&#10;Le contenu généré par l’IA peut être incorrect.">
            <a:extLst>
              <a:ext uri="{FF2B5EF4-FFF2-40B4-BE49-F238E27FC236}">
                <a16:creationId xmlns:a16="http://schemas.microsoft.com/office/drawing/2014/main" id="{B3687209-BC40-AFCE-B0A5-BE45CE389408}"/>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 coins arrondis 5">
            <a:extLst>
              <a:ext uri="{FF2B5EF4-FFF2-40B4-BE49-F238E27FC236}">
                <a16:creationId xmlns:a16="http://schemas.microsoft.com/office/drawing/2014/main" id="{700E7211-5EE0-3C8E-211B-38699E7A7ED8}"/>
              </a:ext>
            </a:extLst>
          </p:cNvPr>
          <p:cNvSpPr/>
          <p:nvPr>
            <p:custDataLst>
              <p:tags r:id="rId2"/>
            </p:custDataLst>
          </p:nvPr>
        </p:nvSpPr>
        <p:spPr>
          <a:xfrm>
            <a:off x="176596" y="319497"/>
            <a:ext cx="11774800" cy="5386795"/>
          </a:xfrm>
          <a:prstGeom prst="roundRect">
            <a:avLst>
              <a:gd name="adj" fmla="val 9708"/>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Choisir un agenda adapté, inscrire les cours, échéances et priorités. Prévoir du temps pour les tâches récurrentes (études, devoirs, révisions).​</a:t>
            </a:r>
          </a:p>
        </p:txBody>
      </p:sp>
      <p:sp>
        <p:nvSpPr>
          <p:cNvPr id="3" name="Titre 1">
            <a:extLst>
              <a:ext uri="{FF2B5EF4-FFF2-40B4-BE49-F238E27FC236}">
                <a16:creationId xmlns:a16="http://schemas.microsoft.com/office/drawing/2014/main" id="{8006F66B-A6D2-9CB0-6E41-1670424F72A0}"/>
              </a:ext>
            </a:extLst>
          </p:cNvPr>
          <p:cNvSpPr>
            <a:spLocks noGrp="1"/>
          </p:cNvSpPr>
          <p:nvPr>
            <p:ph type="ctrTitle"/>
            <p:custDataLst>
              <p:tags r:id="rId3"/>
            </p:custDataLst>
          </p:nvPr>
        </p:nvSpPr>
        <p:spPr>
          <a:xfrm>
            <a:off x="715748" y="829953"/>
            <a:ext cx="7252480" cy="321755"/>
          </a:xfrm>
          <a:ln>
            <a:noFill/>
          </a:ln>
        </p:spPr>
        <p:txBody>
          <a:bodyPr>
            <a:normAutofit fontScale="90000"/>
          </a:bodyPr>
          <a:lstStyle/>
          <a:p>
            <a:pPr algn="l"/>
            <a:br>
              <a:rPr lang="fr-CA" sz="2800" b="1" dirty="0">
                <a:solidFill>
                  <a:schemeClr val="accent1"/>
                </a:solidFill>
              </a:rPr>
            </a:br>
            <a:r>
              <a:rPr lang="fr-CA" sz="3300" b="1" dirty="0">
                <a:solidFill>
                  <a:schemeClr val="accent1"/>
                </a:solidFill>
              </a:rPr>
              <a:t>Facteurs clés de la gestion du temps</a:t>
            </a:r>
          </a:p>
        </p:txBody>
      </p:sp>
      <p:sp>
        <p:nvSpPr>
          <p:cNvPr id="16" name="ZoneTexte 15">
            <a:extLst>
              <a:ext uri="{FF2B5EF4-FFF2-40B4-BE49-F238E27FC236}">
                <a16:creationId xmlns:a16="http://schemas.microsoft.com/office/drawing/2014/main" id="{4790718A-4E81-A394-3E78-FCB94F713814}"/>
              </a:ext>
            </a:extLst>
          </p:cNvPr>
          <p:cNvSpPr txBox="1"/>
          <p:nvPr>
            <p:custDataLst>
              <p:tags r:id="rId4"/>
            </p:custDataLst>
          </p:nvPr>
        </p:nvSpPr>
        <p:spPr>
          <a:xfrm>
            <a:off x="603988" y="1662164"/>
            <a:ext cx="9708412" cy="373884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CA" sz="1600" b="1" dirty="0"/>
              <a:t>Agenda et calendrier : </a:t>
            </a:r>
            <a:r>
              <a:rPr lang="fr-CA" sz="1600" dirty="0"/>
              <a:t>Choisir un agenda adapté, inscrire les cours, échéances et priorités. Prévoir du temps pour les tâches récurrentes (études, devoirs, révisions).</a:t>
            </a:r>
          </a:p>
          <a:p>
            <a:pPr marL="285750" indent="-285750">
              <a:lnSpc>
                <a:spcPct val="150000"/>
              </a:lnSpc>
              <a:buFont typeface="Arial" panose="020B0604020202020204" pitchFamily="34" charset="0"/>
              <a:buChar char="•"/>
            </a:pPr>
            <a:r>
              <a:rPr lang="fr-CA" sz="1600" b="1" dirty="0"/>
              <a:t>Horaire hebdomadaire : </a:t>
            </a:r>
            <a:r>
              <a:rPr lang="fr-CA" sz="1600" dirty="0"/>
              <a:t>Construire une grille horaire réaliste intégrant études, travail, tâches personnelles et moments de repos. Respecter chaque plage horaire pour maximiser l’efficacité.</a:t>
            </a:r>
            <a:endParaRPr lang="fr-CA" sz="1400" dirty="0"/>
          </a:p>
          <a:p>
            <a:pPr marL="285750" indent="-285750">
              <a:lnSpc>
                <a:spcPct val="150000"/>
              </a:lnSpc>
              <a:buFont typeface="Arial" panose="020B0604020202020204" pitchFamily="34" charset="0"/>
              <a:buChar char="•"/>
            </a:pPr>
            <a:r>
              <a:rPr lang="fr-CA" sz="1600" b="1" dirty="0"/>
              <a:t>Calendrier de session : </a:t>
            </a:r>
            <a:r>
              <a:rPr lang="fr-CA" sz="1600" dirty="0"/>
              <a:t>Planifier sur plusieurs semaines ou mois, en y inscrivant les travaux, examens et périodes critiques. Cela permet d’anticiper les « bouchons » et d’éviter le piège du « je n’ai pas eu le temps ».</a:t>
            </a:r>
          </a:p>
          <a:p>
            <a:pPr marL="285750" indent="-285750">
              <a:lnSpc>
                <a:spcPct val="150000"/>
              </a:lnSpc>
              <a:buFont typeface="Arial" panose="020B0604020202020204" pitchFamily="34" charset="0"/>
              <a:buChar char="•"/>
            </a:pPr>
            <a:r>
              <a:rPr lang="fr-CA" sz="1600" b="1" dirty="0"/>
              <a:t>Gestion des priorités :</a:t>
            </a:r>
            <a:r>
              <a:rPr lang="fr-CA" sz="1600" dirty="0"/>
              <a:t> Identifier les tâches urgentes/importantes chaque jour. Actualiser régulièrement la liste des priorités, rayer ce qui est terminé pour ressentir la progression.</a:t>
            </a:r>
            <a:endParaRPr lang="fr-CA" sz="1400" dirty="0"/>
          </a:p>
        </p:txBody>
      </p:sp>
    </p:spTree>
    <p:extLst>
      <p:ext uri="{BB962C8B-B14F-4D97-AF65-F5344CB8AC3E}">
        <p14:creationId xmlns:p14="http://schemas.microsoft.com/office/powerpoint/2010/main" val="127769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2B54C-7F66-3708-D43D-94A6AD3714B2}"/>
            </a:ext>
          </a:extLst>
        </p:cNvPr>
        <p:cNvGrpSpPr/>
        <p:nvPr/>
      </p:nvGrpSpPr>
      <p:grpSpPr>
        <a:xfrm>
          <a:off x="0" y="0"/>
          <a:ext cx="0" cy="0"/>
          <a:chOff x="0" y="0"/>
          <a:chExt cx="0" cy="0"/>
        </a:xfrm>
      </p:grpSpPr>
      <p:pic>
        <p:nvPicPr>
          <p:cNvPr id="3" name="Image 2" descr="Une image contenant capture d’écran, noir, gris, tissu&#10;&#10;Le contenu généré par l’IA peut être incorrect.">
            <a:extLst>
              <a:ext uri="{FF2B5EF4-FFF2-40B4-BE49-F238E27FC236}">
                <a16:creationId xmlns:a16="http://schemas.microsoft.com/office/drawing/2014/main" id="{E57EFACB-7F97-386B-332F-EF93DA22457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78658"/>
            <a:ext cx="12192000" cy="6936658"/>
          </a:xfrm>
          <a:prstGeom prst="rect">
            <a:avLst/>
          </a:prstGeom>
        </p:spPr>
      </p:pic>
      <p:sp>
        <p:nvSpPr>
          <p:cNvPr id="18" name="Titre 1">
            <a:extLst>
              <a:ext uri="{FF2B5EF4-FFF2-40B4-BE49-F238E27FC236}">
                <a16:creationId xmlns:a16="http://schemas.microsoft.com/office/drawing/2014/main" id="{54D5F8FB-75F4-4B74-5D5D-B7FF688566CB}"/>
              </a:ext>
            </a:extLst>
          </p:cNvPr>
          <p:cNvSpPr>
            <a:spLocks noGrp="1"/>
          </p:cNvSpPr>
          <p:nvPr>
            <p:ph type="ctrTitle"/>
            <p:custDataLst>
              <p:tags r:id="rId2"/>
            </p:custDataLst>
          </p:nvPr>
        </p:nvSpPr>
        <p:spPr>
          <a:xfrm>
            <a:off x="930237" y="2614104"/>
            <a:ext cx="6245264" cy="962594"/>
          </a:xfrm>
          <a:ln>
            <a:noFill/>
          </a:ln>
        </p:spPr>
        <p:txBody>
          <a:bodyPr>
            <a:normAutofit fontScale="90000"/>
          </a:bodyPr>
          <a:lstStyle/>
          <a:p>
            <a:pPr algn="l"/>
            <a:br>
              <a:rPr lang="fr-CA" sz="4000" b="1" dirty="0">
                <a:solidFill>
                  <a:schemeClr val="accent6"/>
                </a:solidFill>
              </a:rPr>
            </a:br>
            <a:r>
              <a:rPr lang="fr-CA" sz="4400" b="1" dirty="0">
                <a:solidFill>
                  <a:schemeClr val="accent1"/>
                </a:solidFill>
              </a:rPr>
              <a:t>1.1</a:t>
            </a:r>
            <a:br>
              <a:rPr lang="fr-CA" sz="4400" b="1" dirty="0">
                <a:solidFill>
                  <a:schemeClr val="accent1"/>
                </a:solidFill>
              </a:rPr>
            </a:br>
            <a:r>
              <a:rPr lang="fr-CA" sz="2200" b="1" dirty="0">
                <a:solidFill>
                  <a:schemeClr val="accent1"/>
                </a:solidFill>
              </a:rPr>
              <a:t> </a:t>
            </a:r>
            <a:br>
              <a:rPr lang="fr-CA" sz="4400" b="1" dirty="0">
                <a:solidFill>
                  <a:schemeClr val="accent4"/>
                </a:solidFill>
              </a:rPr>
            </a:br>
            <a:r>
              <a:rPr lang="fr-CA" sz="4400" b="1" dirty="0">
                <a:solidFill>
                  <a:schemeClr val="bg1"/>
                </a:solidFill>
              </a:rPr>
              <a:t>Distinguer des facteurs liés à la réussite scolaire</a:t>
            </a:r>
            <a:endParaRPr lang="fr-CA" sz="4400" b="1" spc="100" dirty="0">
              <a:ln w="19050">
                <a:noFill/>
              </a:ln>
              <a:solidFill>
                <a:schemeClr val="bg1"/>
              </a:solidFill>
            </a:endParaRPr>
          </a:p>
        </p:txBody>
      </p:sp>
      <p:sp>
        <p:nvSpPr>
          <p:cNvPr id="20" name="Sous-titre 2">
            <a:extLst>
              <a:ext uri="{FF2B5EF4-FFF2-40B4-BE49-F238E27FC236}">
                <a16:creationId xmlns:a16="http://schemas.microsoft.com/office/drawing/2014/main" id="{A12211CB-4E41-6AAD-F69F-750C438BF149}"/>
              </a:ext>
            </a:extLst>
          </p:cNvPr>
          <p:cNvSpPr txBox="1">
            <a:spLocks/>
          </p:cNvSpPr>
          <p:nvPr>
            <p:custDataLst>
              <p:tags r:id="rId3"/>
            </p:custDataLst>
          </p:nvPr>
        </p:nvSpPr>
        <p:spPr>
          <a:xfrm>
            <a:off x="773228" y="3832967"/>
            <a:ext cx="6245264" cy="962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Font typeface="+mj-lt"/>
              <a:buAutoNum type="arabicPeriod"/>
            </a:pPr>
            <a:endParaRPr lang="fr-CA" sz="2000">
              <a:solidFill>
                <a:schemeClr val="bg1"/>
              </a:solidFill>
            </a:endParaRPr>
          </a:p>
        </p:txBody>
      </p:sp>
      <p:sp>
        <p:nvSpPr>
          <p:cNvPr id="2" name="Sous-titre 2">
            <a:extLst>
              <a:ext uri="{FF2B5EF4-FFF2-40B4-BE49-F238E27FC236}">
                <a16:creationId xmlns:a16="http://schemas.microsoft.com/office/drawing/2014/main" id="{13ABF34D-CF61-0B5D-DF09-F153AE4ABC4A}"/>
              </a:ext>
            </a:extLst>
          </p:cNvPr>
          <p:cNvSpPr txBox="1">
            <a:spLocks/>
          </p:cNvSpPr>
          <p:nvPr>
            <p:custDataLst>
              <p:tags r:id="rId4"/>
            </p:custDataLst>
          </p:nvPr>
        </p:nvSpPr>
        <p:spPr>
          <a:xfrm>
            <a:off x="629730" y="3991530"/>
            <a:ext cx="8326763" cy="962594"/>
          </a:xfrm>
          <a:prstGeom prst="rect">
            <a:avLst/>
          </a:prstGeom>
        </p:spPr>
        <p:txBody>
          <a:bodyPr vert="horz" lIns="91440" tIns="45720" rIns="91440" bIns="45720" rtlCol="0" anchor="t">
            <a:noAutofit/>
          </a:bodyPr>
          <a:lstStyle>
            <a:defPPr>
              <a:defRPr lang="fr-FR"/>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AutoNum type="arabicPeriod"/>
            </a:pPr>
            <a:r>
              <a:rPr lang="fr-CA" sz="2000" dirty="0">
                <a:solidFill>
                  <a:schemeClr val="bg1"/>
                </a:solidFill>
                <a:ea typeface="+mn-lt"/>
                <a:cs typeface="+mn-lt"/>
              </a:rPr>
              <a:t>Facteurs de réussite scolaire.</a:t>
            </a:r>
          </a:p>
          <a:p>
            <a:pPr marL="457200" indent="-457200" algn="l">
              <a:lnSpc>
                <a:spcPct val="150000"/>
              </a:lnSpc>
              <a:buAutoNum type="arabicPeriod"/>
            </a:pPr>
            <a:r>
              <a:rPr lang="fr-CA" sz="2000" dirty="0">
                <a:solidFill>
                  <a:schemeClr val="bg1"/>
                </a:solidFill>
                <a:ea typeface="+mn-lt"/>
                <a:cs typeface="+mn-lt"/>
              </a:rPr>
              <a:t>Lien entre les tâches académiques du programme et les caractéristiques individuelles.</a:t>
            </a:r>
            <a:endParaRPr lang="fr-CA" sz="2000" dirty="0">
              <a:solidFill>
                <a:schemeClr val="bg1"/>
              </a:solidFill>
            </a:endParaRPr>
          </a:p>
        </p:txBody>
      </p:sp>
    </p:spTree>
    <p:extLst>
      <p:ext uri="{BB962C8B-B14F-4D97-AF65-F5344CB8AC3E}">
        <p14:creationId xmlns:p14="http://schemas.microsoft.com/office/powerpoint/2010/main" val="30123364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AAE4E-A6C8-2B33-524A-8E772A11D93C}"/>
            </a:ext>
          </a:extLst>
        </p:cNvPr>
        <p:cNvGrpSpPr/>
        <p:nvPr/>
      </p:nvGrpSpPr>
      <p:grpSpPr>
        <a:xfrm>
          <a:off x="0" y="0"/>
          <a:ext cx="0" cy="0"/>
          <a:chOff x="0" y="0"/>
          <a:chExt cx="0" cy="0"/>
        </a:xfrm>
      </p:grpSpPr>
      <p:pic>
        <p:nvPicPr>
          <p:cNvPr id="4" name="Image 3" descr="Une image contenant capture d’écran, noir, gris, tissu&#10;&#10;Le contenu généré par l’IA peut être incorrect.">
            <a:extLst>
              <a:ext uri="{FF2B5EF4-FFF2-40B4-BE49-F238E27FC236}">
                <a16:creationId xmlns:a16="http://schemas.microsoft.com/office/drawing/2014/main" id="{CB759258-7013-811B-D792-4895C465ABAF}"/>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 coins arrondis 5">
            <a:extLst>
              <a:ext uri="{FF2B5EF4-FFF2-40B4-BE49-F238E27FC236}">
                <a16:creationId xmlns:a16="http://schemas.microsoft.com/office/drawing/2014/main" id="{DBE223C9-1730-13F1-74DF-559168D0DAE9}"/>
              </a:ext>
            </a:extLst>
          </p:cNvPr>
          <p:cNvSpPr/>
          <p:nvPr>
            <p:custDataLst>
              <p:tags r:id="rId2"/>
            </p:custDataLst>
          </p:nvPr>
        </p:nvSpPr>
        <p:spPr>
          <a:xfrm>
            <a:off x="176596" y="319497"/>
            <a:ext cx="11774800" cy="5386795"/>
          </a:xfrm>
          <a:prstGeom prst="roundRect">
            <a:avLst>
              <a:gd name="adj" fmla="val 9708"/>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dirty="0"/>
              <a:t>Choisir un agenda adapté, inscrire les cours, échéances et priorités. Prévoir du temps pour les tâches récurrentes (études, devoirs, révisions).​</a:t>
            </a:r>
          </a:p>
        </p:txBody>
      </p:sp>
      <p:sp>
        <p:nvSpPr>
          <p:cNvPr id="3" name="Titre 1">
            <a:extLst>
              <a:ext uri="{FF2B5EF4-FFF2-40B4-BE49-F238E27FC236}">
                <a16:creationId xmlns:a16="http://schemas.microsoft.com/office/drawing/2014/main" id="{ED21A5F9-66D6-ACCE-5A0F-786CF692F1FB}"/>
              </a:ext>
            </a:extLst>
          </p:cNvPr>
          <p:cNvSpPr>
            <a:spLocks noGrp="1"/>
          </p:cNvSpPr>
          <p:nvPr>
            <p:ph type="ctrTitle"/>
            <p:custDataLst>
              <p:tags r:id="rId3"/>
            </p:custDataLst>
          </p:nvPr>
        </p:nvSpPr>
        <p:spPr>
          <a:xfrm>
            <a:off x="742690" y="1292069"/>
            <a:ext cx="4849438" cy="595797"/>
          </a:xfrm>
          <a:ln>
            <a:noFill/>
          </a:ln>
        </p:spPr>
        <p:txBody>
          <a:bodyPr>
            <a:normAutofit fontScale="90000"/>
          </a:bodyPr>
          <a:lstStyle/>
          <a:p>
            <a:pPr algn="l"/>
            <a:br>
              <a:rPr lang="fr-CA" sz="2800" b="1" dirty="0">
                <a:solidFill>
                  <a:schemeClr val="accent1"/>
                </a:solidFill>
              </a:rPr>
            </a:br>
            <a:r>
              <a:rPr lang="fr-CA" sz="3300" b="1" dirty="0">
                <a:solidFill>
                  <a:schemeClr val="accent1"/>
                </a:solidFill>
              </a:rPr>
              <a:t>Facteurs clés de la gestion du temps</a:t>
            </a:r>
          </a:p>
        </p:txBody>
      </p:sp>
      <p:sp>
        <p:nvSpPr>
          <p:cNvPr id="11" name="ZoneTexte 10">
            <a:extLst>
              <a:ext uri="{FF2B5EF4-FFF2-40B4-BE49-F238E27FC236}">
                <a16:creationId xmlns:a16="http://schemas.microsoft.com/office/drawing/2014/main" id="{9ECF3DE0-8186-C8FF-507D-573DB6D72DD5}"/>
              </a:ext>
            </a:extLst>
          </p:cNvPr>
          <p:cNvSpPr txBox="1"/>
          <p:nvPr>
            <p:custDataLst>
              <p:tags r:id="rId4"/>
            </p:custDataLst>
          </p:nvPr>
        </p:nvSpPr>
        <p:spPr>
          <a:xfrm>
            <a:off x="830988" y="2499224"/>
            <a:ext cx="4849438" cy="1154290"/>
          </a:xfrm>
          <a:prstGeom prst="rect">
            <a:avLst/>
          </a:prstGeom>
          <a:noFill/>
        </p:spPr>
        <p:txBody>
          <a:bodyPr wrap="square" rtlCol="0">
            <a:spAutoFit/>
          </a:bodyPr>
          <a:lstStyle/>
          <a:p>
            <a:pPr>
              <a:lnSpc>
                <a:spcPct val="150000"/>
              </a:lnSpc>
            </a:pPr>
            <a:r>
              <a:rPr lang="fr-CA" sz="1600" dirty="0"/>
              <a:t>Parmi les adultes aux études, </a:t>
            </a:r>
            <a:r>
              <a:rPr lang="fr-CA" sz="1600" b="1" dirty="0"/>
              <a:t>22 %</a:t>
            </a:r>
            <a:r>
              <a:rPr lang="fr-CA" sz="1600" dirty="0"/>
              <a:t> identifient </a:t>
            </a:r>
            <a:r>
              <a:rPr lang="fr-CA" sz="1600" b="1" dirty="0"/>
              <a:t>la gestion du temps </a:t>
            </a:r>
            <a:r>
              <a:rPr lang="fr-CA" sz="1600" dirty="0"/>
              <a:t>comme </a:t>
            </a:r>
            <a:r>
              <a:rPr lang="fr-CA" sz="1600" b="1" dirty="0"/>
              <a:t>un des plus grands défis </a:t>
            </a:r>
            <a:r>
              <a:rPr lang="fr-CA" sz="1600" dirty="0"/>
              <a:t>de leur retour aux études.​</a:t>
            </a:r>
          </a:p>
        </p:txBody>
      </p:sp>
      <p:pic>
        <p:nvPicPr>
          <p:cNvPr id="5" name="Image 4" descr="Une image contenant habits, Visage humain, personne, sourire&#10;&#10;Le contenu généré par l’IA peut être incorrect.">
            <a:extLst>
              <a:ext uri="{FF2B5EF4-FFF2-40B4-BE49-F238E27FC236}">
                <a16:creationId xmlns:a16="http://schemas.microsoft.com/office/drawing/2014/main" id="{9651F31E-1457-E277-A9CF-EBBC3223A905}"/>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rcRect t="2580" r="49355" b="9041"/>
          <a:stretch>
            <a:fillRect/>
          </a:stretch>
        </p:blipFill>
        <p:spPr>
          <a:xfrm>
            <a:off x="5768724" y="396195"/>
            <a:ext cx="5415533" cy="5315844"/>
          </a:xfrm>
          <a:prstGeom prst="rect">
            <a:avLst/>
          </a:prstGeom>
        </p:spPr>
      </p:pic>
    </p:spTree>
    <p:extLst>
      <p:ext uri="{BB962C8B-B14F-4D97-AF65-F5344CB8AC3E}">
        <p14:creationId xmlns:p14="http://schemas.microsoft.com/office/powerpoint/2010/main" val="29848780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88DF5-BD0E-E8A8-1FEC-79FABF164580}"/>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13A06C77-B45B-B9FD-5C21-5500068FDEA2}"/>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BD0F8812-38D2-89D0-2BC2-736C1838DE8A}"/>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Stratégies pratiques concrètes</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DEF87FFA-D22F-4A98-894F-F672A6627232}"/>
              </a:ext>
            </a:extLst>
          </p:cNvPr>
          <p:cNvSpPr txBox="1"/>
          <p:nvPr>
            <p:custDataLst>
              <p:tags r:id="rId3"/>
            </p:custDataLst>
          </p:nvPr>
        </p:nvSpPr>
        <p:spPr>
          <a:xfrm>
            <a:off x="734051" y="1779071"/>
            <a:ext cx="9530825" cy="300018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b="1" dirty="0"/>
              <a:t>Analyser son efficacité personnelle </a:t>
            </a:r>
            <a:r>
              <a:rPr lang="fr-CA" sz="1600" dirty="0"/>
              <a:t>: Repérer les moments et les endroits où l’on travaille le mieux, adapter son horaire en conséquence.​</a:t>
            </a:r>
          </a:p>
          <a:p>
            <a:pPr marL="285750" indent="-285750">
              <a:lnSpc>
                <a:spcPct val="150000"/>
              </a:lnSpc>
              <a:buFont typeface="Arial" panose="020B0604020202020204" pitchFamily="34" charset="0"/>
              <a:buChar char="•"/>
            </a:pPr>
            <a:r>
              <a:rPr lang="fr-CA" sz="1600" b="1" dirty="0"/>
              <a:t>Limiter les distractions </a:t>
            </a:r>
            <a:r>
              <a:rPr lang="fr-CA" sz="1600" dirty="0"/>
              <a:t>: Se donner droit à des moments sans interruption (téléphone silencieux, espace de travail dédié).​</a:t>
            </a:r>
          </a:p>
          <a:p>
            <a:pPr marL="285750" indent="-285750">
              <a:lnSpc>
                <a:spcPct val="150000"/>
              </a:lnSpc>
              <a:buFont typeface="Arial" panose="020B0604020202020204" pitchFamily="34" charset="0"/>
              <a:buChar char="•"/>
            </a:pPr>
            <a:r>
              <a:rPr lang="fr-CA" sz="1600" b="1" dirty="0"/>
              <a:t>Pratiquer la délégation ou le « non » constructif </a:t>
            </a:r>
            <a:r>
              <a:rPr lang="fr-CA" sz="1600" dirty="0"/>
              <a:t>: Savoir dire non à ce qui n'est pas prioritaire pour protéger son temps d’étude.​</a:t>
            </a:r>
          </a:p>
          <a:p>
            <a:pPr marL="285750" indent="-285750">
              <a:lnSpc>
                <a:spcPct val="150000"/>
              </a:lnSpc>
              <a:buFont typeface="Arial" panose="020B0604020202020204" pitchFamily="34" charset="0"/>
              <a:buChar char="•"/>
            </a:pPr>
            <a:r>
              <a:rPr lang="fr-CA" sz="1600" b="1" dirty="0"/>
              <a:t>Gérer la procrastination </a:t>
            </a:r>
            <a:r>
              <a:rPr lang="fr-CA" sz="1600" dirty="0"/>
              <a:t>: Se connaître (tests, autoévaluations), puis appliquer des méthodes spécifiques pour avancer même en cas de baisse de motivation.</a:t>
            </a:r>
          </a:p>
        </p:txBody>
      </p:sp>
    </p:spTree>
    <p:extLst>
      <p:ext uri="{BB962C8B-B14F-4D97-AF65-F5344CB8AC3E}">
        <p14:creationId xmlns:p14="http://schemas.microsoft.com/office/powerpoint/2010/main" val="42359321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17A89-4E6A-93BA-0D74-DFF9F142C3B8}"/>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EA6065C1-2677-F812-FD06-A28021EF9EA9}"/>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8474DB5E-CC8A-4EFD-3713-A0229DAA49A6}"/>
              </a:ext>
            </a:extLst>
          </p:cNvPr>
          <p:cNvSpPr>
            <a:spLocks noGrp="1"/>
          </p:cNvSpPr>
          <p:nvPr>
            <p:ph type="ctrTitle"/>
            <p:custDataLst>
              <p:tags r:id="rId2"/>
            </p:custDataLst>
          </p:nvPr>
        </p:nvSpPr>
        <p:spPr>
          <a:xfrm>
            <a:off x="734052" y="738700"/>
            <a:ext cx="8735068" cy="814228"/>
          </a:xfrm>
          <a:ln>
            <a:noFill/>
          </a:ln>
        </p:spPr>
        <p:txBody>
          <a:bodyPr>
            <a:normAutofit fontScale="90000"/>
          </a:bodyPr>
          <a:lstStyle/>
          <a:p>
            <a:pPr algn="l"/>
            <a:br>
              <a:rPr lang="fr-CA" sz="4000" b="1" dirty="0">
                <a:solidFill>
                  <a:schemeClr val="accent4"/>
                </a:solidFill>
              </a:rPr>
            </a:br>
            <a:r>
              <a:rPr lang="fr-CA" sz="3300" b="1" dirty="0">
                <a:solidFill>
                  <a:schemeClr val="accent1"/>
                </a:solidFill>
              </a:rPr>
              <a:t>Liens avec la réussite scolaire lors d’un retour aux études</a:t>
            </a:r>
            <a:endParaRPr lang="fr-CA" sz="3300" b="1" spc="100" dirty="0">
              <a:ln w="19050">
                <a:noFill/>
              </a:ln>
              <a:solidFill>
                <a:schemeClr val="accent4"/>
              </a:solidFill>
            </a:endParaRPr>
          </a:p>
        </p:txBody>
      </p:sp>
      <p:sp>
        <p:nvSpPr>
          <p:cNvPr id="5" name="ZoneTexte 4">
            <a:extLst>
              <a:ext uri="{FF2B5EF4-FFF2-40B4-BE49-F238E27FC236}">
                <a16:creationId xmlns:a16="http://schemas.microsoft.com/office/drawing/2014/main" id="{F7E12C17-FA2A-D9B8-CB42-6C78F3F9297B}"/>
              </a:ext>
            </a:extLst>
          </p:cNvPr>
          <p:cNvSpPr txBox="1"/>
          <p:nvPr>
            <p:custDataLst>
              <p:tags r:id="rId3"/>
            </p:custDataLst>
          </p:nvPr>
        </p:nvSpPr>
        <p:spPr>
          <a:xfrm>
            <a:off x="734052" y="2070712"/>
            <a:ext cx="9530825" cy="263084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dirty="0"/>
              <a:t>Maîtriser la gestion du temps favorise non seulement la réussite scolaire, mais aide à conserver un équilibre vie-travail-études, condition clé pour persévérer chez les adultes retournant aux études.​</a:t>
            </a:r>
          </a:p>
          <a:p>
            <a:pPr marL="285750" indent="-285750">
              <a:lnSpc>
                <a:spcPct val="150000"/>
              </a:lnSpc>
              <a:buFont typeface="Arial" panose="020B0604020202020204" pitchFamily="34" charset="0"/>
              <a:buChar char="•"/>
            </a:pPr>
            <a:r>
              <a:rPr lang="fr-CA" sz="1600" dirty="0"/>
              <a:t>Un bon contrôle de son horaire soutient la confiance en soi, réduit le stress et améliore la capacité à s’adapter aux imprévus.​</a:t>
            </a:r>
          </a:p>
          <a:p>
            <a:pPr marL="285750" indent="-285750">
              <a:lnSpc>
                <a:spcPct val="150000"/>
              </a:lnSpc>
              <a:buFont typeface="Arial" panose="020B0604020202020204" pitchFamily="34" charset="0"/>
              <a:buChar char="•"/>
            </a:pPr>
            <a:r>
              <a:rPr lang="fr-CA" sz="1600" dirty="0"/>
              <a:t>La gestion du temps est une compétence transférable très appréciée sur le marché du travail, contribuant à l’autonomie professionnelle et personnelle.</a:t>
            </a:r>
          </a:p>
        </p:txBody>
      </p:sp>
    </p:spTree>
    <p:extLst>
      <p:ext uri="{BB962C8B-B14F-4D97-AF65-F5344CB8AC3E}">
        <p14:creationId xmlns:p14="http://schemas.microsoft.com/office/powerpoint/2010/main" val="27959754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A23D8-8C85-AF37-5073-C4D5DC3E40C7}"/>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09C93924-4D5F-82A0-2D3B-8BD8CDA994D6}"/>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E770B69C-DF6C-63DA-12B0-B0E738D33458}"/>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Outils et ressources à recommander</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CBEAF649-C013-1C5E-426D-56A843E8F172}"/>
              </a:ext>
            </a:extLst>
          </p:cNvPr>
          <p:cNvSpPr txBox="1"/>
          <p:nvPr>
            <p:custDataLst>
              <p:tags r:id="rId3"/>
            </p:custDataLst>
          </p:nvPr>
        </p:nvSpPr>
        <p:spPr>
          <a:xfrm>
            <a:off x="734052" y="1363113"/>
            <a:ext cx="8257548" cy="193251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dirty="0"/>
              <a:t>Modèles/grilles d’horaire hebdomadaire (Excel, papier ou appli mobile)</a:t>
            </a:r>
          </a:p>
          <a:p>
            <a:pPr marL="285750" indent="-285750">
              <a:lnSpc>
                <a:spcPct val="150000"/>
              </a:lnSpc>
              <a:buFont typeface="Arial" panose="020B0604020202020204" pitchFamily="34" charset="0"/>
              <a:buChar char="•"/>
            </a:pPr>
            <a:r>
              <a:rPr lang="fr-CA" sz="1600" dirty="0"/>
              <a:t>Agendas (papier, Outlook)</a:t>
            </a:r>
          </a:p>
          <a:p>
            <a:pPr marL="285750" indent="-285750">
              <a:lnSpc>
                <a:spcPct val="150000"/>
              </a:lnSpc>
              <a:buFont typeface="Arial" panose="020B0604020202020204" pitchFamily="34" charset="0"/>
              <a:buChar char="•"/>
            </a:pPr>
            <a:r>
              <a:rPr lang="fr-CA" sz="1600" dirty="0"/>
              <a:t>Liste de priorités (notes sur téléphone, carnet)</a:t>
            </a:r>
          </a:p>
          <a:p>
            <a:pPr marL="285750" indent="-285750">
              <a:lnSpc>
                <a:spcPct val="150000"/>
              </a:lnSpc>
              <a:buFont typeface="Arial" panose="020B0604020202020204" pitchFamily="34" charset="0"/>
              <a:buChar char="•"/>
            </a:pPr>
            <a:r>
              <a:rPr lang="fr-CA" sz="1600" dirty="0"/>
              <a:t>Exercices d’autoévaluation sur les habitudes et stratégies de gestion du temps</a:t>
            </a:r>
          </a:p>
          <a:p>
            <a:pPr marL="285750" indent="-285750">
              <a:lnSpc>
                <a:spcPct val="150000"/>
              </a:lnSpc>
              <a:buFont typeface="Arial" panose="020B0604020202020204" pitchFamily="34" charset="0"/>
              <a:buChar char="•"/>
            </a:pPr>
            <a:r>
              <a:rPr lang="fr-CA" sz="1600" dirty="0"/>
              <a:t>Applications de gestion de temps (ex. : </a:t>
            </a:r>
            <a:r>
              <a:rPr lang="fr-CA" sz="1600" dirty="0" err="1"/>
              <a:t>MyStrudyLife</a:t>
            </a:r>
            <a:r>
              <a:rPr lang="fr-CA" sz="1600" dirty="0"/>
              <a:t> et </a:t>
            </a:r>
            <a:r>
              <a:rPr lang="fr-CA" sz="1600" dirty="0" err="1"/>
              <a:t>Todoist</a:t>
            </a:r>
            <a:r>
              <a:rPr lang="fr-CA" dirty="0"/>
              <a:t>)</a:t>
            </a:r>
          </a:p>
        </p:txBody>
      </p:sp>
      <p:sp>
        <p:nvSpPr>
          <p:cNvPr id="8" name="Rectangle : coins arrondis 7">
            <a:extLst>
              <a:ext uri="{FF2B5EF4-FFF2-40B4-BE49-F238E27FC236}">
                <a16:creationId xmlns:a16="http://schemas.microsoft.com/office/drawing/2014/main" id="{5514039D-36B6-F0F0-68C1-6C3580F54E87}"/>
              </a:ext>
            </a:extLst>
          </p:cNvPr>
          <p:cNvSpPr/>
          <p:nvPr>
            <p:custDataLst>
              <p:tags r:id="rId4"/>
            </p:custDataLst>
          </p:nvPr>
        </p:nvSpPr>
        <p:spPr>
          <a:xfrm>
            <a:off x="5558728" y="3810000"/>
            <a:ext cx="5943738" cy="1735687"/>
          </a:xfrm>
          <a:prstGeom prst="roundRect">
            <a:avLst/>
          </a:prstGeom>
          <a:solidFill>
            <a:schemeClr val="bg1">
              <a:alpha val="86000"/>
            </a:schemeClr>
          </a:solid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ln w="28575">
                <a:solidFill>
                  <a:srgbClr val="C00000"/>
                </a:solidFill>
              </a:ln>
            </a:endParaRPr>
          </a:p>
        </p:txBody>
      </p:sp>
      <p:sp>
        <p:nvSpPr>
          <p:cNvPr id="9" name="ZoneTexte 8">
            <a:extLst>
              <a:ext uri="{FF2B5EF4-FFF2-40B4-BE49-F238E27FC236}">
                <a16:creationId xmlns:a16="http://schemas.microsoft.com/office/drawing/2014/main" id="{F5D5882E-8CB7-FF19-E273-04D31EDB8A62}"/>
              </a:ext>
            </a:extLst>
          </p:cNvPr>
          <p:cNvSpPr txBox="1"/>
          <p:nvPr>
            <p:custDataLst>
              <p:tags r:id="rId5"/>
            </p:custDataLst>
          </p:nvPr>
        </p:nvSpPr>
        <p:spPr>
          <a:xfrm>
            <a:off x="5710990" y="4649129"/>
            <a:ext cx="5130449" cy="969496"/>
          </a:xfrm>
          <a:prstGeom prst="rect">
            <a:avLst/>
          </a:prstGeom>
          <a:noFill/>
        </p:spPr>
        <p:txBody>
          <a:bodyPr wrap="square" lIns="91440" tIns="45720" rIns="91440" bIns="45720" rtlCol="0" anchor="t">
            <a:spAutoFit/>
          </a:bodyPr>
          <a:lstStyle/>
          <a:p>
            <a:pPr fontAlgn="base"/>
            <a:r>
              <a:rPr lang="fr-CA" sz="1400" b="1" dirty="0"/>
              <a:t>POUR ALLER PLUS LOIN :</a:t>
            </a:r>
          </a:p>
          <a:p>
            <a:pPr fontAlgn="base"/>
            <a:r>
              <a:rPr lang="fr-CA" sz="1400" u="sng" dirty="0">
                <a:solidFill>
                  <a:srgbClr val="00B0F0"/>
                </a:solidFill>
                <a:hlinkClick r:id="rId12"/>
              </a:rPr>
              <a:t>Autoévaluation de sa gestion de temps – Sorel-Tracy</a:t>
            </a:r>
          </a:p>
          <a:p>
            <a:pPr fontAlgn="base"/>
            <a:r>
              <a:rPr lang="fr-CA" sz="1400" u="sng" dirty="0">
                <a:solidFill>
                  <a:srgbClr val="00B0F0"/>
                </a:solidFill>
                <a:hlinkClick r:id="rId13"/>
              </a:rPr>
              <a:t>Outils de gestion de temps – Cégep Rosemont</a:t>
            </a:r>
            <a:endParaRPr lang="en-US" sz="1400" dirty="0">
              <a:solidFill>
                <a:srgbClr val="00B0F0"/>
              </a:solidFill>
            </a:endParaRPr>
          </a:p>
          <a:p>
            <a:endParaRPr lang="fr-CA" sz="1500" dirty="0"/>
          </a:p>
        </p:txBody>
      </p:sp>
      <p:sp>
        <p:nvSpPr>
          <p:cNvPr id="10" name="ZoneTexte 9">
            <a:extLst>
              <a:ext uri="{FF2B5EF4-FFF2-40B4-BE49-F238E27FC236}">
                <a16:creationId xmlns:a16="http://schemas.microsoft.com/office/drawing/2014/main" id="{98711297-CC45-D4A6-1A2B-6967FB87A14D}"/>
              </a:ext>
            </a:extLst>
          </p:cNvPr>
          <p:cNvSpPr txBox="1"/>
          <p:nvPr>
            <p:custDataLst>
              <p:tags r:id="rId6"/>
            </p:custDataLst>
          </p:nvPr>
        </p:nvSpPr>
        <p:spPr>
          <a:xfrm>
            <a:off x="5710990" y="4019814"/>
            <a:ext cx="5943738" cy="580287"/>
          </a:xfrm>
          <a:prstGeom prst="rect">
            <a:avLst/>
          </a:prstGeom>
          <a:noFill/>
        </p:spPr>
        <p:txBody>
          <a:bodyPr wrap="square">
            <a:spAutoFit/>
          </a:bodyPr>
          <a:lstStyle/>
          <a:p>
            <a:pPr rtl="0" fontAlgn="base">
              <a:lnSpc>
                <a:spcPts val="2025"/>
              </a:lnSpc>
              <a:buNone/>
            </a:pPr>
            <a:r>
              <a:rPr lang="fr-CA" sz="1400" b="1" i="0" u="none" strike="noStrike" dirty="0">
                <a:effectLst/>
                <a:latin typeface="+mj-lt"/>
              </a:rPr>
              <a:t>POUR S’EXERCER</a:t>
            </a:r>
            <a:r>
              <a:rPr lang="en-US" sz="1400" b="0" i="0" dirty="0">
                <a:effectLst/>
                <a:latin typeface="+mj-lt"/>
              </a:rPr>
              <a:t>​</a:t>
            </a:r>
          </a:p>
          <a:p>
            <a:pPr rtl="0" fontAlgn="base">
              <a:lnSpc>
                <a:spcPts val="2025"/>
              </a:lnSpc>
              <a:buNone/>
            </a:pPr>
            <a:r>
              <a:rPr lang="fr-CA" sz="1400" b="1" i="0" u="none" strike="noStrike" dirty="0">
                <a:effectLst/>
                <a:latin typeface="+mj-lt"/>
              </a:rPr>
              <a:t>Activité d’apprentissage : « </a:t>
            </a:r>
            <a:r>
              <a:rPr lang="fr-CA" sz="1400" b="1" i="1" u="none" strike="noStrike" dirty="0">
                <a:solidFill>
                  <a:srgbClr val="FF0000"/>
                </a:solidFill>
                <a:effectLst/>
                <a:latin typeface="+mj-lt"/>
              </a:rPr>
              <a:t>S’organiser pour réussir sa session »</a:t>
            </a:r>
            <a:endParaRPr lang="en-US" sz="1400" b="1" i="0" dirty="0">
              <a:solidFill>
                <a:srgbClr val="FF0000"/>
              </a:solidFill>
              <a:effectLst/>
              <a:latin typeface="+mj-lt"/>
            </a:endParaRPr>
          </a:p>
        </p:txBody>
      </p:sp>
      <p:pic>
        <p:nvPicPr>
          <p:cNvPr id="6" name="Image 5">
            <a:extLst>
              <a:ext uri="{FF2B5EF4-FFF2-40B4-BE49-F238E27FC236}">
                <a16:creationId xmlns:a16="http://schemas.microsoft.com/office/drawing/2014/main" id="{4EF5ABE5-B06F-E290-A4DA-164AC95D4E24}"/>
              </a:ext>
            </a:extLst>
          </p:cNvPr>
          <p:cNvPicPr>
            <a:picLocks noChangeAspect="1"/>
          </p:cNvPicPr>
          <p:nvPr>
            <p:custDataLst>
              <p:tags r:id="rId7"/>
            </p:custDataLst>
          </p:nvPr>
        </p:nvPicPr>
        <p:blipFill>
          <a:blip r:embed="rId14"/>
          <a:stretch>
            <a:fillRect/>
          </a:stretch>
        </p:blipFill>
        <p:spPr>
          <a:xfrm>
            <a:off x="1387441" y="3473619"/>
            <a:ext cx="1033781" cy="1175509"/>
          </a:xfrm>
          <a:prstGeom prst="roundRect">
            <a:avLst/>
          </a:prstGeom>
        </p:spPr>
      </p:pic>
      <p:pic>
        <p:nvPicPr>
          <p:cNvPr id="12" name="Image 11">
            <a:extLst>
              <a:ext uri="{FF2B5EF4-FFF2-40B4-BE49-F238E27FC236}">
                <a16:creationId xmlns:a16="http://schemas.microsoft.com/office/drawing/2014/main" id="{AF687293-7992-E5BA-1E7B-77E8B66E6F5A}"/>
              </a:ext>
            </a:extLst>
          </p:cNvPr>
          <p:cNvPicPr>
            <a:picLocks noChangeAspect="1"/>
          </p:cNvPicPr>
          <p:nvPr>
            <p:custDataLst>
              <p:tags r:id="rId8"/>
            </p:custDataLst>
          </p:nvPr>
        </p:nvPicPr>
        <p:blipFill>
          <a:blip r:embed="rId15">
            <a:clrChange>
              <a:clrFrom>
                <a:srgbClr val="DF3B22"/>
              </a:clrFrom>
              <a:clrTo>
                <a:srgbClr val="DF3B22">
                  <a:alpha val="0"/>
                </a:srgbClr>
              </a:clrTo>
            </a:clrChange>
          </a:blip>
          <a:stretch>
            <a:fillRect/>
          </a:stretch>
        </p:blipFill>
        <p:spPr>
          <a:xfrm>
            <a:off x="3014243" y="3473620"/>
            <a:ext cx="1193924" cy="1175509"/>
          </a:xfrm>
          <a:prstGeom prst="roundRect">
            <a:avLst/>
          </a:prstGeom>
        </p:spPr>
      </p:pic>
    </p:spTree>
    <p:extLst>
      <p:ext uri="{BB962C8B-B14F-4D97-AF65-F5344CB8AC3E}">
        <p14:creationId xmlns:p14="http://schemas.microsoft.com/office/powerpoint/2010/main" val="28110785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F049B-ED17-FB3A-3212-52787DAFCB8A}"/>
            </a:ext>
          </a:extLst>
        </p:cNvPr>
        <p:cNvGrpSpPr/>
        <p:nvPr/>
      </p:nvGrpSpPr>
      <p:grpSpPr>
        <a:xfrm>
          <a:off x="0" y="0"/>
          <a:ext cx="0" cy="0"/>
          <a:chOff x="0" y="0"/>
          <a:chExt cx="0" cy="0"/>
        </a:xfrm>
      </p:grpSpPr>
      <p:pic>
        <p:nvPicPr>
          <p:cNvPr id="3" name="Image 2" descr="Une image contenant capture d’écran, noir, gris, tissu&#10;&#10;Le contenu généré par l’IA peut être incorrect.">
            <a:extLst>
              <a:ext uri="{FF2B5EF4-FFF2-40B4-BE49-F238E27FC236}">
                <a16:creationId xmlns:a16="http://schemas.microsoft.com/office/drawing/2014/main" id="{F4795072-7363-E19E-A53A-0DDBBE273EFD}"/>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78658"/>
            <a:ext cx="12192000" cy="6936658"/>
          </a:xfrm>
          <a:prstGeom prst="rect">
            <a:avLst/>
          </a:prstGeom>
        </p:spPr>
      </p:pic>
      <p:sp>
        <p:nvSpPr>
          <p:cNvPr id="18" name="Titre 1">
            <a:extLst>
              <a:ext uri="{FF2B5EF4-FFF2-40B4-BE49-F238E27FC236}">
                <a16:creationId xmlns:a16="http://schemas.microsoft.com/office/drawing/2014/main" id="{388AF4F8-EB18-99CD-60C3-825E47FF18C5}"/>
              </a:ext>
            </a:extLst>
          </p:cNvPr>
          <p:cNvSpPr>
            <a:spLocks noGrp="1"/>
          </p:cNvSpPr>
          <p:nvPr>
            <p:ph type="ctrTitle"/>
            <p:custDataLst>
              <p:tags r:id="rId2"/>
            </p:custDataLst>
          </p:nvPr>
        </p:nvSpPr>
        <p:spPr>
          <a:xfrm>
            <a:off x="930237" y="2614103"/>
            <a:ext cx="6245264" cy="1729457"/>
          </a:xfrm>
          <a:ln>
            <a:noFill/>
          </a:ln>
        </p:spPr>
        <p:txBody>
          <a:bodyPr>
            <a:normAutofit fontScale="90000"/>
          </a:bodyPr>
          <a:lstStyle/>
          <a:p>
            <a:pPr algn="l"/>
            <a:br>
              <a:rPr lang="fr-CA" sz="4000" b="1">
                <a:solidFill>
                  <a:schemeClr val="accent6"/>
                </a:solidFill>
              </a:rPr>
            </a:br>
            <a:r>
              <a:rPr lang="fr-CA" sz="4400" b="1">
                <a:solidFill>
                  <a:schemeClr val="accent1"/>
                </a:solidFill>
              </a:rPr>
              <a:t>1.5.</a:t>
            </a:r>
            <a:br>
              <a:rPr lang="fr-CA" sz="4400" b="1">
                <a:solidFill>
                  <a:schemeClr val="accent1"/>
                </a:solidFill>
              </a:rPr>
            </a:br>
            <a:r>
              <a:rPr lang="fr-CA" sz="2200" b="1">
                <a:solidFill>
                  <a:schemeClr val="accent1"/>
                </a:solidFill>
              </a:rPr>
              <a:t> </a:t>
            </a:r>
            <a:br>
              <a:rPr lang="fr-CA" sz="4400" b="1">
                <a:solidFill>
                  <a:schemeClr val="accent4"/>
                </a:solidFill>
              </a:rPr>
            </a:br>
            <a:r>
              <a:rPr lang="fr-CA" sz="4400" b="1">
                <a:solidFill>
                  <a:sysClr val="window" lastClr="FFFFFF"/>
                </a:solidFill>
              </a:rPr>
              <a:t>Élaborer une stratégie d’amélioration continue de ses méthodes de travail</a:t>
            </a:r>
            <a:endParaRPr lang="fr-CA" sz="4400" b="1" spc="100">
              <a:ln w="19050">
                <a:noFill/>
              </a:ln>
              <a:solidFill>
                <a:schemeClr val="bg1"/>
              </a:solidFill>
            </a:endParaRPr>
          </a:p>
        </p:txBody>
      </p:sp>
      <p:sp>
        <p:nvSpPr>
          <p:cNvPr id="20" name="Sous-titre 2">
            <a:extLst>
              <a:ext uri="{FF2B5EF4-FFF2-40B4-BE49-F238E27FC236}">
                <a16:creationId xmlns:a16="http://schemas.microsoft.com/office/drawing/2014/main" id="{A9DA0819-A10E-6E02-15BE-0EF94404F98B}"/>
              </a:ext>
            </a:extLst>
          </p:cNvPr>
          <p:cNvSpPr txBox="1">
            <a:spLocks/>
          </p:cNvSpPr>
          <p:nvPr>
            <p:custDataLst>
              <p:tags r:id="rId3"/>
            </p:custDataLst>
          </p:nvPr>
        </p:nvSpPr>
        <p:spPr>
          <a:xfrm>
            <a:off x="773228" y="3832967"/>
            <a:ext cx="6245264" cy="962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Font typeface="+mj-lt"/>
              <a:buAutoNum type="arabicPeriod"/>
            </a:pPr>
            <a:endParaRPr lang="fr-CA" sz="2000">
              <a:solidFill>
                <a:schemeClr val="bg1"/>
              </a:solidFill>
            </a:endParaRPr>
          </a:p>
        </p:txBody>
      </p:sp>
      <p:sp>
        <p:nvSpPr>
          <p:cNvPr id="2" name="Sous-titre 2">
            <a:extLst>
              <a:ext uri="{FF2B5EF4-FFF2-40B4-BE49-F238E27FC236}">
                <a16:creationId xmlns:a16="http://schemas.microsoft.com/office/drawing/2014/main" id="{33C65AFD-99CE-7472-3B61-611AF9D7C827}"/>
              </a:ext>
            </a:extLst>
          </p:cNvPr>
          <p:cNvSpPr txBox="1">
            <a:spLocks/>
          </p:cNvSpPr>
          <p:nvPr>
            <p:custDataLst>
              <p:tags r:id="rId4"/>
            </p:custDataLst>
          </p:nvPr>
        </p:nvSpPr>
        <p:spPr>
          <a:xfrm>
            <a:off x="930237" y="4452417"/>
            <a:ext cx="8326763" cy="962594"/>
          </a:xfrm>
          <a:prstGeom prst="rect">
            <a:avLst/>
          </a:prstGeom>
        </p:spPr>
        <p:txBody>
          <a:bodyPr vert="horz" lIns="91440" tIns="45720" rIns="91440" bIns="45720" rtlCol="0" anchor="t">
            <a:noAutofit/>
          </a:bodyPr>
          <a:lstStyle>
            <a:defPPr>
              <a:defRPr lang="fr-FR"/>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fr-CA" sz="2000" dirty="0">
                <a:solidFill>
                  <a:schemeClr val="bg1"/>
                </a:solidFill>
              </a:rPr>
              <a:t>1. Pistes d’amélioration.</a:t>
            </a:r>
            <a:endParaRPr lang="fr-CA" sz="2000" dirty="0">
              <a:solidFill>
                <a:schemeClr val="bg1"/>
              </a:solidFill>
              <a:highlight>
                <a:srgbClr val="FFFF00"/>
              </a:highlight>
            </a:endParaRPr>
          </a:p>
        </p:txBody>
      </p:sp>
      <p:pic>
        <p:nvPicPr>
          <p:cNvPr id="7" name="Image 6" descr="Une image contenant habits, personne, Visage humain, sourire&#10;&#10;Le contenu généré par l’IA peut être incorrect.">
            <a:extLst>
              <a:ext uri="{FF2B5EF4-FFF2-40B4-BE49-F238E27FC236}">
                <a16:creationId xmlns:a16="http://schemas.microsoft.com/office/drawing/2014/main" id="{7F279034-B42B-A167-C866-321E76B9752D}"/>
              </a:ext>
            </a:extLst>
          </p:cNvPr>
          <p:cNvPicPr>
            <a:picLocks noChangeAspect="1"/>
          </p:cNvPicPr>
          <p:nvPr>
            <p:custDataLst>
              <p:tags r:id="rId5"/>
            </p:custDataLst>
          </p:nvPr>
        </p:nvPicPr>
        <p:blipFill>
          <a:blip r:embed="rId8">
            <a:extLst>
              <a:ext uri="{28A0092B-C50C-407E-A947-70E740481C1C}">
                <a14:useLocalDpi xmlns:a14="http://schemas.microsoft.com/office/drawing/2010/main" val="0"/>
              </a:ext>
            </a:extLst>
          </a:blip>
          <a:srcRect l="55750" t="2519"/>
          <a:stretch>
            <a:fillRect/>
          </a:stretch>
        </p:blipFill>
        <p:spPr>
          <a:xfrm>
            <a:off x="6257502" y="1091381"/>
            <a:ext cx="4653609" cy="5766619"/>
          </a:xfrm>
          <a:prstGeom prst="rect">
            <a:avLst/>
          </a:prstGeom>
        </p:spPr>
      </p:pic>
    </p:spTree>
    <p:extLst>
      <p:ext uri="{BB962C8B-B14F-4D97-AF65-F5344CB8AC3E}">
        <p14:creationId xmlns:p14="http://schemas.microsoft.com/office/powerpoint/2010/main" val="32235284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D598F-1E49-D1DA-E91D-6E965183C879}"/>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7AE7CF95-92C0-7628-C79E-9EB899A840D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5E00741A-C749-111B-E896-565DDE05D493}"/>
              </a:ext>
            </a:extLst>
          </p:cNvPr>
          <p:cNvSpPr>
            <a:spLocks noGrp="1"/>
          </p:cNvSpPr>
          <p:nvPr>
            <p:ph type="ctrTitle"/>
            <p:custDataLst>
              <p:tags r:id="rId2"/>
            </p:custDataLst>
          </p:nvPr>
        </p:nvSpPr>
        <p:spPr>
          <a:xfrm>
            <a:off x="734052" y="738700"/>
            <a:ext cx="9324348" cy="188280"/>
          </a:xfrm>
          <a:ln>
            <a:noFill/>
          </a:ln>
        </p:spPr>
        <p:txBody>
          <a:bodyPr>
            <a:normAutofit fontScale="90000"/>
          </a:bodyPr>
          <a:lstStyle/>
          <a:p>
            <a:pPr algn="l"/>
            <a:br>
              <a:rPr lang="fr-CA" sz="4000" b="1">
                <a:solidFill>
                  <a:schemeClr val="accent4"/>
                </a:solidFill>
              </a:rPr>
            </a:br>
            <a:r>
              <a:rPr lang="fr-CA" sz="3300" b="1">
                <a:solidFill>
                  <a:schemeClr val="accent1"/>
                </a:solidFill>
              </a:rPr>
              <a:t>Pourquoi s’améliorer?</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B02A65B6-558C-F5EB-01EF-642CF74FD767}"/>
              </a:ext>
            </a:extLst>
          </p:cNvPr>
          <p:cNvSpPr txBox="1"/>
          <p:nvPr>
            <p:custDataLst>
              <p:tags r:id="rId3"/>
            </p:custDataLst>
          </p:nvPr>
        </p:nvSpPr>
        <p:spPr>
          <a:xfrm>
            <a:off x="734052" y="1120020"/>
            <a:ext cx="10723896" cy="4339008"/>
          </a:xfrm>
          <a:prstGeom prst="rect">
            <a:avLst/>
          </a:prstGeom>
          <a:noFill/>
        </p:spPr>
        <p:txBody>
          <a:bodyPr wrap="square">
            <a:spAutoFit/>
          </a:bodyPr>
          <a:lstStyle/>
          <a:p>
            <a:pPr>
              <a:lnSpc>
                <a:spcPct val="150000"/>
              </a:lnSpc>
            </a:pPr>
            <a:r>
              <a:rPr lang="fr-CA" sz="1600" dirty="0"/>
              <a:t>L’amélioration continue permet d’adapter ses méthodes à ses besoins et d’augmenter ses chances de réussite au collégial.​ La réflexion et la remise en question améliorent l’efficacité, la gestion du temps et la confiance en soi.​</a:t>
            </a:r>
          </a:p>
          <a:p>
            <a:pPr>
              <a:lnSpc>
                <a:spcPct val="150000"/>
              </a:lnSpc>
            </a:pPr>
            <a:endParaRPr lang="fr-CA" sz="500" b="1" dirty="0"/>
          </a:p>
          <a:p>
            <a:pPr>
              <a:lnSpc>
                <a:spcPct val="150000"/>
              </a:lnSpc>
            </a:pPr>
            <a:r>
              <a:rPr lang="fr-CA" sz="1600" b="1" dirty="0"/>
              <a:t>S’autoévaluer efficacement : </a:t>
            </a:r>
            <a:r>
              <a:rPr lang="fr-CA" sz="1600" dirty="0"/>
              <a:t>Prenez le temps d’analyser vos stratégies. Comment organisez-vous votre horaire, vos prises de notes, vos révisions?</a:t>
            </a:r>
          </a:p>
          <a:p>
            <a:pPr>
              <a:lnSpc>
                <a:spcPct val="150000"/>
              </a:lnSpc>
            </a:pPr>
            <a:r>
              <a:rPr lang="fr-CA" sz="1600" dirty="0"/>
              <a:t>Utilisez un journal d’autoévaluation pour noter vos forces et vos points à travailler chaque semaine.</a:t>
            </a:r>
          </a:p>
          <a:p>
            <a:pPr>
              <a:lnSpc>
                <a:spcPct val="150000"/>
              </a:lnSpc>
            </a:pPr>
            <a:r>
              <a:rPr lang="fr-CA" sz="1600" dirty="0"/>
              <a:t>L’autoévaluation vous aide à prendre conscience de vos progrès et à réussir davantage.</a:t>
            </a:r>
          </a:p>
          <a:p>
            <a:pPr>
              <a:lnSpc>
                <a:spcPct val="150000"/>
              </a:lnSpc>
            </a:pPr>
            <a:r>
              <a:rPr lang="fr-CA" sz="1600" b="1" dirty="0"/>
              <a:t>Mieux se connaître </a:t>
            </a:r>
            <a:r>
              <a:rPr lang="fr-CA" sz="1600" dirty="0"/>
              <a:t>: Identifiez vos caractéristiques personnelles. Êtes-vous plutôt organisé(e), avez-vous tendance à procrastiner? Préférez-vous étudier seul(e) ou en groupe?</a:t>
            </a:r>
          </a:p>
          <a:p>
            <a:pPr>
              <a:lnSpc>
                <a:spcPct val="150000"/>
              </a:lnSpc>
            </a:pPr>
            <a:r>
              <a:rPr lang="fr-CA" sz="1600" dirty="0"/>
              <a:t>Utilisez vos forces (ex. : créativité, rigueur) pour optimiser vos méthodes.</a:t>
            </a:r>
          </a:p>
          <a:p>
            <a:pPr>
              <a:lnSpc>
                <a:spcPct val="150000"/>
              </a:lnSpc>
            </a:pPr>
            <a:endParaRPr lang="fr-CA" sz="500" dirty="0"/>
          </a:p>
          <a:p>
            <a:pPr>
              <a:lnSpc>
                <a:spcPct val="150000"/>
              </a:lnSpc>
            </a:pPr>
            <a:r>
              <a:rPr lang="fr-CA" sz="1600" dirty="0"/>
              <a:t>Des méthodes de travail personnalisées augmentent votre motivation et votre persévérance.</a:t>
            </a:r>
          </a:p>
        </p:txBody>
      </p:sp>
    </p:spTree>
    <p:extLst>
      <p:ext uri="{BB962C8B-B14F-4D97-AF65-F5344CB8AC3E}">
        <p14:creationId xmlns:p14="http://schemas.microsoft.com/office/powerpoint/2010/main" val="13299967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29A8A-DAC1-4567-D567-5989BC4CB089}"/>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9C00782E-9752-57F4-F936-2A829D8D8E55}"/>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BE5BC1D5-4AF9-986A-2234-995FBFFD3E46}"/>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Proposer des améliorations concrètes</a:t>
            </a:r>
            <a:endParaRPr lang="fr-CA" sz="3300" b="1" spc="100">
              <a:ln w="19050">
                <a:noFill/>
              </a:ln>
              <a:solidFill>
                <a:schemeClr val="accent4"/>
              </a:solidFill>
            </a:endParaRPr>
          </a:p>
        </p:txBody>
      </p:sp>
      <p:sp>
        <p:nvSpPr>
          <p:cNvPr id="5" name="ZoneTexte 4">
            <a:extLst>
              <a:ext uri="{FF2B5EF4-FFF2-40B4-BE49-F238E27FC236}">
                <a16:creationId xmlns:a16="http://schemas.microsoft.com/office/drawing/2014/main" id="{274E1878-C85B-905C-6037-5516F7C25746}"/>
              </a:ext>
            </a:extLst>
          </p:cNvPr>
          <p:cNvSpPr txBox="1"/>
          <p:nvPr>
            <p:custDataLst>
              <p:tags r:id="rId3"/>
            </p:custDataLst>
          </p:nvPr>
        </p:nvSpPr>
        <p:spPr>
          <a:xfrm>
            <a:off x="734052" y="1642825"/>
            <a:ext cx="5647083" cy="300018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fr-CA" sz="1600" dirty="0"/>
              <a:t>Adoptez de petites résolutions : changez de lieu d'étude, testez une nouvelle application, demandez du « feedback » à une ou un collègue.</a:t>
            </a:r>
          </a:p>
          <a:p>
            <a:pPr marL="285750" indent="-285750">
              <a:lnSpc>
                <a:spcPct val="150000"/>
              </a:lnSpc>
              <a:buFont typeface="Arial" panose="020B0604020202020204" pitchFamily="34" charset="0"/>
              <a:buChar char="•"/>
            </a:pPr>
            <a:r>
              <a:rPr lang="fr-CA" sz="1600" dirty="0"/>
              <a:t>La recherche montre que les personnes étudiantes qui expérimentent, s'informent et se remettent en question progressent plus vite.</a:t>
            </a:r>
          </a:p>
          <a:p>
            <a:pPr marL="285750" indent="-285750">
              <a:lnSpc>
                <a:spcPct val="150000"/>
              </a:lnSpc>
              <a:buFont typeface="Arial" panose="020B0604020202020204" pitchFamily="34" charset="0"/>
              <a:buChar char="•"/>
            </a:pPr>
            <a:r>
              <a:rPr lang="fr-CA" sz="1600" dirty="0"/>
              <a:t>Partagez vos réflexions et idées avec vos collègues pour enrichir votre stratégie.</a:t>
            </a:r>
          </a:p>
        </p:txBody>
      </p:sp>
      <p:sp>
        <p:nvSpPr>
          <p:cNvPr id="6" name="ZoneTexte 5">
            <a:extLst>
              <a:ext uri="{FF2B5EF4-FFF2-40B4-BE49-F238E27FC236}">
                <a16:creationId xmlns:a16="http://schemas.microsoft.com/office/drawing/2014/main" id="{09DA2546-B03C-1C1A-1FE8-C29D717C1BE7}"/>
              </a:ext>
            </a:extLst>
          </p:cNvPr>
          <p:cNvSpPr txBox="1"/>
          <p:nvPr>
            <p:custDataLst>
              <p:tags r:id="rId4"/>
            </p:custDataLst>
          </p:nvPr>
        </p:nvSpPr>
        <p:spPr>
          <a:xfrm>
            <a:off x="543120" y="5967915"/>
            <a:ext cx="8757134" cy="523220"/>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RIRE – CTREQ. (s.d.). Développer des méthodes de travail efficaces. </a:t>
            </a:r>
            <a:r>
              <a:rPr lang="fr-CA" sz="1400">
                <a:solidFill>
                  <a:schemeClr val="bg1"/>
                </a:solidFill>
                <a:latin typeface="+mj-lt"/>
                <a:hlinkClick r:id="rId9"/>
              </a:rPr>
              <a:t>https://rire.ctreq.qc.ca/ressources/methodes-travail/</a:t>
            </a:r>
            <a:endParaRPr lang="fr-CA" sz="1400">
              <a:solidFill>
                <a:srgbClr val="00B0F0"/>
              </a:solidFill>
              <a:latin typeface="+mj-lt"/>
            </a:endParaRPr>
          </a:p>
        </p:txBody>
      </p:sp>
      <p:sp>
        <p:nvSpPr>
          <p:cNvPr id="7" name="Rectangle : coins arrondis 6">
            <a:extLst>
              <a:ext uri="{FF2B5EF4-FFF2-40B4-BE49-F238E27FC236}">
                <a16:creationId xmlns:a16="http://schemas.microsoft.com/office/drawing/2014/main" id="{BDD284FB-F8AA-6423-55BC-33480ADE766A}"/>
              </a:ext>
            </a:extLst>
          </p:cNvPr>
          <p:cNvSpPr/>
          <p:nvPr>
            <p:custDataLst>
              <p:tags r:id="rId5"/>
            </p:custDataLst>
          </p:nvPr>
        </p:nvSpPr>
        <p:spPr>
          <a:xfrm>
            <a:off x="7973963" y="4173747"/>
            <a:ext cx="3662582" cy="1209522"/>
          </a:xfrm>
          <a:prstGeom prst="roundRect">
            <a:avLst/>
          </a:prstGeom>
          <a:solidFill>
            <a:schemeClr val="bg1">
              <a:alpha val="86000"/>
            </a:schemeClr>
          </a:solid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ln w="28575">
                <a:solidFill>
                  <a:srgbClr val="C00000"/>
                </a:solidFill>
              </a:ln>
            </a:endParaRPr>
          </a:p>
        </p:txBody>
      </p:sp>
      <p:sp>
        <p:nvSpPr>
          <p:cNvPr id="8" name="ZoneTexte 7">
            <a:extLst>
              <a:ext uri="{FF2B5EF4-FFF2-40B4-BE49-F238E27FC236}">
                <a16:creationId xmlns:a16="http://schemas.microsoft.com/office/drawing/2014/main" id="{612F5164-6971-127E-172E-A94673F9BB5D}"/>
              </a:ext>
            </a:extLst>
          </p:cNvPr>
          <p:cNvSpPr txBox="1"/>
          <p:nvPr>
            <p:custDataLst>
              <p:tags r:id="rId6"/>
            </p:custDataLst>
          </p:nvPr>
        </p:nvSpPr>
        <p:spPr>
          <a:xfrm>
            <a:off x="8142514" y="4232815"/>
            <a:ext cx="3527043" cy="1092863"/>
          </a:xfrm>
          <a:prstGeom prst="rect">
            <a:avLst/>
          </a:prstGeom>
          <a:noFill/>
        </p:spPr>
        <p:txBody>
          <a:bodyPr wrap="square" lIns="91440" tIns="45720" rIns="91440" bIns="45720" anchor="t">
            <a:spAutoFit/>
          </a:bodyPr>
          <a:lstStyle/>
          <a:p>
            <a:pPr rtl="0" fontAlgn="base">
              <a:lnSpc>
                <a:spcPts val="2025"/>
              </a:lnSpc>
              <a:buNone/>
            </a:pPr>
            <a:r>
              <a:rPr lang="fr-CA" sz="1400" b="1" i="0" u="none" strike="noStrike">
                <a:effectLst/>
                <a:latin typeface="+mj-lt"/>
              </a:rPr>
              <a:t>POUR S’EXERCER</a:t>
            </a:r>
            <a:r>
              <a:rPr lang="en-US" sz="1400" b="0" i="0">
                <a:effectLst/>
                <a:latin typeface="+mj-lt"/>
              </a:rPr>
              <a:t>​</a:t>
            </a:r>
          </a:p>
          <a:p>
            <a:pPr rtl="0" fontAlgn="base">
              <a:lnSpc>
                <a:spcPts val="2025"/>
              </a:lnSpc>
            </a:pPr>
            <a:r>
              <a:rPr lang="fr-CA" sz="1400" b="1" i="0" u="none" strike="noStrike">
                <a:effectLst/>
                <a:latin typeface="+mj-lt"/>
              </a:rPr>
              <a:t>Activité d’apprentissage :</a:t>
            </a:r>
          </a:p>
          <a:p>
            <a:pPr fontAlgn="base">
              <a:lnSpc>
                <a:spcPts val="2025"/>
              </a:lnSpc>
            </a:pPr>
            <a:r>
              <a:rPr lang="en-US" sz="1400" b="1" i="1">
                <a:solidFill>
                  <a:srgbClr val="FF0000"/>
                </a:solidFill>
                <a:latin typeface="+mj-lt"/>
              </a:rPr>
              <a:t>« </a:t>
            </a:r>
            <a:r>
              <a:rPr lang="en-US" sz="1400" b="1" i="1">
                <a:solidFill>
                  <a:srgbClr val="FF0000"/>
                </a:solidFill>
                <a:effectLst/>
                <a:latin typeface="+mj-lt"/>
              </a:rPr>
              <a:t>Mon tableau </a:t>
            </a:r>
            <a:r>
              <a:rPr lang="en-US" sz="1400" b="1" i="1" err="1">
                <a:solidFill>
                  <a:srgbClr val="FF0000"/>
                </a:solidFill>
                <a:effectLst/>
                <a:latin typeface="+mj-lt"/>
              </a:rPr>
              <a:t>d’autoévaluation</a:t>
            </a:r>
            <a:r>
              <a:rPr lang="en-US" sz="1400" b="1" i="1">
                <a:solidFill>
                  <a:srgbClr val="FF0000"/>
                </a:solidFill>
                <a:effectLst/>
                <a:latin typeface="+mj-lt"/>
              </a:rPr>
              <a:t> </a:t>
            </a:r>
            <a:r>
              <a:rPr lang="en-US" sz="1400" b="1" i="1" err="1">
                <a:solidFill>
                  <a:srgbClr val="FF0000"/>
                </a:solidFill>
                <a:effectLst/>
                <a:latin typeface="+mj-lt"/>
              </a:rPr>
              <a:t>évolutif</a:t>
            </a:r>
            <a:r>
              <a:rPr lang="en-US" sz="1400" b="1" i="1">
                <a:solidFill>
                  <a:srgbClr val="FF0000"/>
                </a:solidFill>
                <a:latin typeface="+mj-lt"/>
              </a:rPr>
              <a:t> »</a:t>
            </a:r>
            <a:endParaRPr lang="en-US" sz="1400" b="1" i="1">
              <a:solidFill>
                <a:srgbClr val="FF0000"/>
              </a:solidFill>
              <a:effectLst/>
              <a:latin typeface="+mj-lt"/>
            </a:endParaRPr>
          </a:p>
        </p:txBody>
      </p:sp>
    </p:spTree>
    <p:extLst>
      <p:ext uri="{BB962C8B-B14F-4D97-AF65-F5344CB8AC3E}">
        <p14:creationId xmlns:p14="http://schemas.microsoft.com/office/powerpoint/2010/main" val="4112561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E1E1D-AA5B-5267-38C4-897C834FB855}"/>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63C96C6D-85B0-A68C-B20A-C1656C7DEA2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0F38FF38-1EC1-E04A-E01A-27E2FC866E42}"/>
              </a:ext>
            </a:extLst>
          </p:cNvPr>
          <p:cNvSpPr>
            <a:spLocks noGrp="1"/>
          </p:cNvSpPr>
          <p:nvPr>
            <p:ph type="ctrTitle"/>
            <p:custDataLst>
              <p:tags r:id="rId2"/>
            </p:custDataLst>
          </p:nvPr>
        </p:nvSpPr>
        <p:spPr>
          <a:xfrm>
            <a:off x="734052" y="738700"/>
            <a:ext cx="9324348" cy="557612"/>
          </a:xfrm>
          <a:ln>
            <a:noFill/>
          </a:ln>
        </p:spPr>
        <p:txBody>
          <a:bodyPr>
            <a:normAutofit fontScale="90000"/>
          </a:bodyPr>
          <a:lstStyle/>
          <a:p>
            <a:pPr algn="l"/>
            <a:br>
              <a:rPr lang="fr-CA" sz="4000" b="1">
                <a:solidFill>
                  <a:schemeClr val="accent4"/>
                </a:solidFill>
              </a:rPr>
            </a:br>
            <a:r>
              <a:rPr lang="fr-CA" sz="3300" b="1">
                <a:solidFill>
                  <a:schemeClr val="accent1"/>
                </a:solidFill>
              </a:rPr>
              <a:t>Les facteurs essentiels de la réussite scolaire</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DA60C939-EA7D-BD22-1AF0-1DF090A20FFB}"/>
              </a:ext>
            </a:extLst>
          </p:cNvPr>
          <p:cNvSpPr txBox="1"/>
          <p:nvPr>
            <p:custDataLst>
              <p:tags r:id="rId3"/>
            </p:custDataLst>
          </p:nvPr>
        </p:nvSpPr>
        <p:spPr>
          <a:xfrm>
            <a:off x="815331" y="1774147"/>
            <a:ext cx="4963299" cy="3000180"/>
          </a:xfrm>
          <a:prstGeom prst="rect">
            <a:avLst/>
          </a:prstGeom>
          <a:noFill/>
        </p:spPr>
        <p:txBody>
          <a:bodyPr wrap="square" rtlCol="0">
            <a:spAutoFit/>
          </a:bodyPr>
          <a:lstStyle/>
          <a:p>
            <a:pPr fontAlgn="base">
              <a:lnSpc>
                <a:spcPct val="150000"/>
              </a:lnSpc>
            </a:pPr>
            <a:r>
              <a:rPr lang="fr-CA" sz="1600" b="1" dirty="0"/>
              <a:t>Comment augmenter vos chances de succès?</a:t>
            </a:r>
            <a:endParaRPr lang="en-US" sz="1600" b="1" dirty="0"/>
          </a:p>
          <a:p>
            <a:pPr marL="285750" indent="-285750">
              <a:lnSpc>
                <a:spcPct val="150000"/>
              </a:lnSpc>
              <a:buFont typeface="Arial" panose="020B0604020202020204" pitchFamily="34" charset="0"/>
              <a:buChar char="•"/>
            </a:pPr>
            <a:r>
              <a:rPr lang="fr-CA" sz="1600" dirty="0"/>
              <a:t>Motivation et engagement;</a:t>
            </a:r>
          </a:p>
          <a:p>
            <a:pPr marL="285750" indent="-285750">
              <a:lnSpc>
                <a:spcPct val="150000"/>
              </a:lnSpc>
              <a:buFont typeface="Arial" panose="020B0604020202020204" pitchFamily="34" charset="0"/>
              <a:buChar char="•"/>
            </a:pPr>
            <a:r>
              <a:rPr lang="fr-CA" sz="1600" dirty="0"/>
              <a:t>Gestion du temps;</a:t>
            </a:r>
          </a:p>
          <a:p>
            <a:pPr marL="285750" indent="-285750">
              <a:lnSpc>
                <a:spcPct val="150000"/>
              </a:lnSpc>
              <a:buFont typeface="Arial" panose="020B0604020202020204" pitchFamily="34" charset="0"/>
              <a:buChar char="•"/>
            </a:pPr>
            <a:r>
              <a:rPr lang="fr-CA" sz="1600" dirty="0"/>
              <a:t>Prise de notes efficace;</a:t>
            </a:r>
          </a:p>
          <a:p>
            <a:pPr marL="285750" indent="-285750">
              <a:lnSpc>
                <a:spcPct val="150000"/>
              </a:lnSpc>
              <a:buFont typeface="Arial" panose="020B0604020202020204" pitchFamily="34" charset="0"/>
              <a:buChar char="•"/>
            </a:pPr>
            <a:r>
              <a:rPr lang="fr-CA" sz="1600" dirty="0"/>
              <a:t>Styles d’apprentissage et intelligences multiples;</a:t>
            </a:r>
          </a:p>
          <a:p>
            <a:pPr marL="285750" indent="-285750">
              <a:lnSpc>
                <a:spcPct val="150000"/>
              </a:lnSpc>
              <a:buFont typeface="Arial" panose="020B0604020202020204" pitchFamily="34" charset="0"/>
              <a:buChar char="•"/>
            </a:pPr>
            <a:r>
              <a:rPr lang="fr-CA" sz="1600" dirty="0"/>
              <a:t>Gestion du stress;</a:t>
            </a:r>
          </a:p>
          <a:p>
            <a:pPr marL="285750" indent="-285750">
              <a:lnSpc>
                <a:spcPct val="150000"/>
              </a:lnSpc>
              <a:buFont typeface="Arial" panose="020B0604020202020204" pitchFamily="34" charset="0"/>
              <a:buChar char="•"/>
            </a:pPr>
            <a:r>
              <a:rPr lang="fr-CA" sz="1600" dirty="0"/>
              <a:t>Intelligence émotionnelle.</a:t>
            </a:r>
          </a:p>
        </p:txBody>
      </p:sp>
      <p:pic>
        <p:nvPicPr>
          <p:cNvPr id="7" name="Image 6" descr="Une image contenant Visage humain, habits, personne, sourire&#10;&#10;Le contenu généré par l’IA peut être incorrect.">
            <a:extLst>
              <a:ext uri="{FF2B5EF4-FFF2-40B4-BE49-F238E27FC236}">
                <a16:creationId xmlns:a16="http://schemas.microsoft.com/office/drawing/2014/main" id="{CE4D0ADB-9D77-215E-79C3-706F3EB05F07}"/>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rcRect t="12741" r="65083" b="1571"/>
          <a:stretch>
            <a:fillRect/>
          </a:stretch>
        </p:blipFill>
        <p:spPr>
          <a:xfrm>
            <a:off x="6096000" y="219833"/>
            <a:ext cx="3962400" cy="5469767"/>
          </a:xfrm>
          <a:prstGeom prst="rect">
            <a:avLst/>
          </a:prstGeom>
        </p:spPr>
      </p:pic>
    </p:spTree>
    <p:extLst>
      <p:ext uri="{BB962C8B-B14F-4D97-AF65-F5344CB8AC3E}">
        <p14:creationId xmlns:p14="http://schemas.microsoft.com/office/powerpoint/2010/main" val="202431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E3671-4C84-9483-FC8E-D1ED175A271C}"/>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FBDBC8B7-149A-E4D1-8BF5-2AEA8DFEED58}"/>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87CA96DE-1F0A-A44D-99B0-F9EE68E9687A}"/>
              </a:ext>
            </a:extLst>
          </p:cNvPr>
          <p:cNvSpPr>
            <a:spLocks noGrp="1"/>
          </p:cNvSpPr>
          <p:nvPr>
            <p:ph type="ctrTitle"/>
            <p:custDataLst>
              <p:tags r:id="rId2"/>
            </p:custDataLst>
          </p:nvPr>
        </p:nvSpPr>
        <p:spPr>
          <a:xfrm>
            <a:off x="835652" y="738700"/>
            <a:ext cx="9324348" cy="946608"/>
          </a:xfrm>
          <a:ln>
            <a:noFill/>
          </a:ln>
        </p:spPr>
        <p:txBody>
          <a:bodyPr>
            <a:normAutofit fontScale="90000"/>
          </a:bodyPr>
          <a:lstStyle/>
          <a:p>
            <a:pPr algn="l"/>
            <a:r>
              <a:rPr lang="fr-CA" sz="3300" b="1" dirty="0">
                <a:solidFill>
                  <a:schemeClr val="accent1"/>
                </a:solidFill>
              </a:rPr>
              <a:t>Comment la motivation influence-t-elle la réussite scolaire?</a:t>
            </a:r>
            <a:endParaRPr lang="fr-CA" sz="3300" b="1" spc="100" dirty="0">
              <a:ln w="19050">
                <a:noFill/>
              </a:ln>
              <a:solidFill>
                <a:schemeClr val="accent4"/>
              </a:solidFill>
            </a:endParaRPr>
          </a:p>
        </p:txBody>
      </p:sp>
      <p:sp>
        <p:nvSpPr>
          <p:cNvPr id="10" name="ZoneTexte 9">
            <a:extLst>
              <a:ext uri="{FF2B5EF4-FFF2-40B4-BE49-F238E27FC236}">
                <a16:creationId xmlns:a16="http://schemas.microsoft.com/office/drawing/2014/main" id="{C61452FE-0463-A03B-E534-52661885CA4D}"/>
              </a:ext>
            </a:extLst>
          </p:cNvPr>
          <p:cNvSpPr txBox="1"/>
          <p:nvPr>
            <p:custDataLst>
              <p:tags r:id="rId3"/>
            </p:custDataLst>
          </p:nvPr>
        </p:nvSpPr>
        <p:spPr>
          <a:xfrm>
            <a:off x="845813" y="2201423"/>
            <a:ext cx="5077468" cy="3000180"/>
          </a:xfrm>
          <a:prstGeom prst="rect">
            <a:avLst/>
          </a:prstGeom>
          <a:noFill/>
        </p:spPr>
        <p:txBody>
          <a:bodyPr wrap="square" rtlCol="0">
            <a:spAutoFit/>
          </a:bodyPr>
          <a:lstStyle/>
          <a:p>
            <a:pPr>
              <a:lnSpc>
                <a:spcPct val="150000"/>
              </a:lnSpc>
            </a:pPr>
            <a:r>
              <a:rPr lang="fr-CA" sz="1600" dirty="0"/>
              <a:t>Selon une enquête récente, près de 77 % des personnes étudiantes déclarent être motivées au début de leur parcours collégial, mais la motivation fluctue beaucoup au fil des sessions.​</a:t>
            </a:r>
          </a:p>
          <a:p>
            <a:pPr>
              <a:lnSpc>
                <a:spcPct val="150000"/>
              </a:lnSpc>
            </a:pPr>
            <a:endParaRPr lang="fr-CA" sz="1600" dirty="0"/>
          </a:p>
          <a:p>
            <a:pPr>
              <a:lnSpc>
                <a:spcPct val="150000"/>
              </a:lnSpc>
            </a:pPr>
            <a:r>
              <a:rPr lang="fr-CA" sz="1600" dirty="0"/>
              <a:t>La motivation, c’est ce qui pousse à persévérer face aux difficultés, à passer à l’action et à transformer ses projets en succès.</a:t>
            </a:r>
          </a:p>
        </p:txBody>
      </p:sp>
      <p:sp>
        <p:nvSpPr>
          <p:cNvPr id="2" name="ZoneTexte 1">
            <a:extLst>
              <a:ext uri="{FF2B5EF4-FFF2-40B4-BE49-F238E27FC236}">
                <a16:creationId xmlns:a16="http://schemas.microsoft.com/office/drawing/2014/main" id="{24745A68-37C6-EA4D-3FEF-6D4B86E55632}"/>
              </a:ext>
            </a:extLst>
          </p:cNvPr>
          <p:cNvSpPr txBox="1"/>
          <p:nvPr>
            <p:custDataLst>
              <p:tags r:id="rId4"/>
            </p:custDataLst>
          </p:nvPr>
        </p:nvSpPr>
        <p:spPr>
          <a:xfrm>
            <a:off x="543120" y="5853975"/>
            <a:ext cx="8757134" cy="523220"/>
          </a:xfrm>
          <a:prstGeom prst="rect">
            <a:avLst/>
          </a:prstGeom>
          <a:noFill/>
        </p:spPr>
        <p:txBody>
          <a:bodyPr wrap="square" lIns="91440" tIns="45720" rIns="91440" bIns="45720" anchor="t">
            <a:spAutoFit/>
          </a:bodyPr>
          <a:lstStyle/>
          <a:p>
            <a:r>
              <a:rPr lang="fr-CA" sz="1400" i="0" u="none" strike="noStrike">
                <a:solidFill>
                  <a:schemeClr val="bg1"/>
                </a:solidFill>
                <a:effectLst/>
                <a:latin typeface="+mj-lt"/>
              </a:rPr>
              <a:t>Source</a:t>
            </a:r>
            <a:r>
              <a:rPr lang="fr-CA" sz="1400">
                <a:solidFill>
                  <a:schemeClr val="bg1"/>
                </a:solidFill>
                <a:latin typeface="+mj-lt"/>
              </a:rPr>
              <a:t> :</a:t>
            </a:r>
            <a:r>
              <a:rPr lang="fr-CA" sz="1400" i="0" u="none" strike="noStrike">
                <a:solidFill>
                  <a:schemeClr val="bg1"/>
                </a:solidFill>
                <a:effectLst/>
                <a:latin typeface="+mj-lt"/>
              </a:rPr>
              <a:t> </a:t>
            </a:r>
            <a:r>
              <a:rPr lang="fr-CA" sz="1400" i="0" strike="noStrike" dirty="0">
                <a:solidFill>
                  <a:srgbClr val="0070C0"/>
                </a:solidFill>
                <a:effectLst/>
                <a:latin typeface="+mj-lt"/>
                <a:hlinkClick r:id="rId9">
                  <a:extLst>
                    <a:ext uri="{A12FA001-AC4F-418D-AE19-62706E023703}">
                      <ahyp:hlinkClr xmlns:ahyp="http://schemas.microsoft.com/office/drawing/2018/hyperlinkcolor" val="tx"/>
                    </a:ext>
                  </a:extLst>
                </a:hlinkClick>
              </a:rPr>
              <a:t>Portail du réseau collégial. (2024, octobre). Enquête sur la réussite collégiale : Réfléchir pour l’avenir ! Réseau CCTT.</a:t>
            </a:r>
            <a:r>
              <a:rPr lang="fr-CA" sz="1400" i="0" strike="noStrike" dirty="0">
                <a:solidFill>
                  <a:srgbClr val="0070C0"/>
                </a:solidFill>
                <a:effectLst/>
                <a:latin typeface="+mj-lt"/>
              </a:rPr>
              <a:t> </a:t>
            </a:r>
            <a:endParaRPr lang="fr-CA" sz="1400" u="sng" dirty="0">
              <a:solidFill>
                <a:srgbClr val="FFFFFF"/>
              </a:solidFill>
              <a:latin typeface="+mj-lt"/>
            </a:endParaRPr>
          </a:p>
        </p:txBody>
      </p:sp>
      <p:sp>
        <p:nvSpPr>
          <p:cNvPr id="6" name="Rectangle : coins arrondis 5">
            <a:extLst>
              <a:ext uri="{FF2B5EF4-FFF2-40B4-BE49-F238E27FC236}">
                <a16:creationId xmlns:a16="http://schemas.microsoft.com/office/drawing/2014/main" id="{E3D8A528-1417-4309-61D1-EDA24B75268C}"/>
              </a:ext>
            </a:extLst>
          </p:cNvPr>
          <p:cNvSpPr/>
          <p:nvPr>
            <p:custDataLst>
              <p:tags r:id="rId5"/>
            </p:custDataLst>
          </p:nvPr>
        </p:nvSpPr>
        <p:spPr>
          <a:xfrm>
            <a:off x="7509634" y="4330859"/>
            <a:ext cx="2984252" cy="738664"/>
          </a:xfrm>
          <a:prstGeom prst="roundRect">
            <a:avLst/>
          </a:prstGeom>
          <a:solidFill>
            <a:schemeClr val="bg1">
              <a:alpha val="86000"/>
            </a:schemeClr>
          </a:solid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ln w="28575">
                <a:solidFill>
                  <a:srgbClr val="C00000"/>
                </a:solidFill>
              </a:ln>
            </a:endParaRPr>
          </a:p>
        </p:txBody>
      </p:sp>
      <p:sp>
        <p:nvSpPr>
          <p:cNvPr id="5" name="ZoneTexte 4">
            <a:extLst>
              <a:ext uri="{FF2B5EF4-FFF2-40B4-BE49-F238E27FC236}">
                <a16:creationId xmlns:a16="http://schemas.microsoft.com/office/drawing/2014/main" id="{FEEE4001-2C2F-47B1-BB29-D67B09B7B419}"/>
              </a:ext>
            </a:extLst>
          </p:cNvPr>
          <p:cNvSpPr txBox="1"/>
          <p:nvPr>
            <p:custDataLst>
              <p:tags r:id="rId6"/>
            </p:custDataLst>
          </p:nvPr>
        </p:nvSpPr>
        <p:spPr>
          <a:xfrm>
            <a:off x="7509634" y="4452634"/>
            <a:ext cx="2984251" cy="754053"/>
          </a:xfrm>
          <a:prstGeom prst="rect">
            <a:avLst/>
          </a:prstGeom>
          <a:noFill/>
        </p:spPr>
        <p:txBody>
          <a:bodyPr wrap="square" rtlCol="0">
            <a:spAutoFit/>
          </a:bodyPr>
          <a:lstStyle/>
          <a:p>
            <a:pPr fontAlgn="base"/>
            <a:r>
              <a:rPr lang="fr-CA" sz="1400" b="1" dirty="0"/>
              <a:t>POUR ACTIVER LES NEURONES : </a:t>
            </a:r>
          </a:p>
          <a:p>
            <a:pPr fontAlgn="base"/>
            <a:r>
              <a:rPr lang="fr-CA" sz="1400" u="sng" dirty="0" err="1">
                <a:solidFill>
                  <a:srgbClr val="00B0F0"/>
                </a:solidFill>
                <a:hlinkClick r:id="rId10"/>
              </a:rPr>
              <a:t>Derez</a:t>
            </a:r>
            <a:r>
              <a:rPr lang="fr-CA" sz="1400" u="sng" dirty="0">
                <a:solidFill>
                  <a:srgbClr val="00B0F0"/>
                </a:solidFill>
                <a:hlinkClick r:id="rId10"/>
              </a:rPr>
              <a:t> Redmond (3 min)</a:t>
            </a:r>
            <a:endParaRPr lang="en-US" sz="1400" dirty="0">
              <a:solidFill>
                <a:srgbClr val="00B0F0"/>
              </a:solidFill>
            </a:endParaRPr>
          </a:p>
          <a:p>
            <a:endParaRPr lang="fr-CA" sz="1500" dirty="0"/>
          </a:p>
        </p:txBody>
      </p:sp>
    </p:spTree>
    <p:extLst>
      <p:ext uri="{BB962C8B-B14F-4D97-AF65-F5344CB8AC3E}">
        <p14:creationId xmlns:p14="http://schemas.microsoft.com/office/powerpoint/2010/main" val="2242828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6895BA-BD58-9B28-FE14-ABE7A6DDA02B}"/>
            </a:ext>
          </a:extLst>
        </p:cNvPr>
        <p:cNvGrpSpPr/>
        <p:nvPr/>
      </p:nvGrpSpPr>
      <p:grpSpPr>
        <a:xfrm>
          <a:off x="0" y="0"/>
          <a:ext cx="0" cy="0"/>
          <a:chOff x="0" y="0"/>
          <a:chExt cx="0" cy="0"/>
        </a:xfrm>
      </p:grpSpPr>
      <p:pic>
        <p:nvPicPr>
          <p:cNvPr id="3" name="Image 2" descr="Une image contenant texte, capture d’écran, Rectangle, noir et blanc&#10;&#10;Le contenu généré par l’IA peut être incorrect.">
            <a:extLst>
              <a:ext uri="{FF2B5EF4-FFF2-40B4-BE49-F238E27FC236}">
                <a16:creationId xmlns:a16="http://schemas.microsoft.com/office/drawing/2014/main" id="{BB0C1675-0C64-5B06-6481-591B979A2572}"/>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85726"/>
            <a:ext cx="12192000" cy="6943725"/>
          </a:xfrm>
          <a:prstGeom prst="rect">
            <a:avLst/>
          </a:prstGeom>
        </p:spPr>
      </p:pic>
      <p:sp>
        <p:nvSpPr>
          <p:cNvPr id="4" name="Titre 1">
            <a:extLst>
              <a:ext uri="{FF2B5EF4-FFF2-40B4-BE49-F238E27FC236}">
                <a16:creationId xmlns:a16="http://schemas.microsoft.com/office/drawing/2014/main" id="{113A12FB-7F1F-3AB1-758A-52EFC0DCC82D}"/>
              </a:ext>
            </a:extLst>
          </p:cNvPr>
          <p:cNvSpPr>
            <a:spLocks noGrp="1"/>
          </p:cNvSpPr>
          <p:nvPr>
            <p:ph type="ctrTitle"/>
            <p:custDataLst>
              <p:tags r:id="rId2"/>
            </p:custDataLst>
          </p:nvPr>
        </p:nvSpPr>
        <p:spPr>
          <a:xfrm>
            <a:off x="734052" y="738700"/>
            <a:ext cx="9324348" cy="496386"/>
          </a:xfrm>
          <a:ln>
            <a:noFill/>
          </a:ln>
        </p:spPr>
        <p:txBody>
          <a:bodyPr>
            <a:normAutofit fontScale="90000"/>
          </a:bodyPr>
          <a:lstStyle/>
          <a:p>
            <a:pPr algn="l"/>
            <a:br>
              <a:rPr lang="fr-CA" sz="4000" b="1">
                <a:solidFill>
                  <a:schemeClr val="accent4"/>
                </a:solidFill>
              </a:rPr>
            </a:br>
            <a:r>
              <a:rPr lang="fr-CA" sz="3300" b="1">
                <a:solidFill>
                  <a:schemeClr val="accent1"/>
                </a:solidFill>
              </a:rPr>
              <a:t>Les composantes de la motivation</a:t>
            </a:r>
            <a:endParaRPr lang="fr-CA" sz="3300" b="1" spc="100">
              <a:ln w="19050">
                <a:noFill/>
              </a:ln>
              <a:solidFill>
                <a:schemeClr val="accent4"/>
              </a:solidFill>
            </a:endParaRPr>
          </a:p>
        </p:txBody>
      </p:sp>
      <p:sp>
        <p:nvSpPr>
          <p:cNvPr id="10" name="ZoneTexte 9">
            <a:extLst>
              <a:ext uri="{FF2B5EF4-FFF2-40B4-BE49-F238E27FC236}">
                <a16:creationId xmlns:a16="http://schemas.microsoft.com/office/drawing/2014/main" id="{0E8C9B26-5773-099B-BB07-5D158FB483B8}"/>
              </a:ext>
            </a:extLst>
          </p:cNvPr>
          <p:cNvSpPr txBox="1"/>
          <p:nvPr>
            <p:custDataLst>
              <p:tags r:id="rId3"/>
            </p:custDataLst>
          </p:nvPr>
        </p:nvSpPr>
        <p:spPr>
          <a:xfrm>
            <a:off x="723468" y="1453619"/>
            <a:ext cx="11076948" cy="1932517"/>
          </a:xfrm>
          <a:prstGeom prst="rect">
            <a:avLst/>
          </a:prstGeom>
          <a:noFill/>
        </p:spPr>
        <p:txBody>
          <a:bodyPr wrap="square" rtlCol="0">
            <a:spAutoFit/>
          </a:bodyPr>
          <a:lstStyle/>
          <a:p>
            <a:pPr>
              <a:lnSpc>
                <a:spcPct val="150000"/>
              </a:lnSpc>
            </a:pPr>
            <a:r>
              <a:rPr lang="fr-CA" sz="1600" dirty="0"/>
              <a:t>Donner du sens à ses études : plus on voit l’utilité de la formation, plus on reste engagé(e).​</a:t>
            </a:r>
          </a:p>
          <a:p>
            <a:pPr>
              <a:lnSpc>
                <a:spcPct val="150000"/>
              </a:lnSpc>
            </a:pPr>
            <a:r>
              <a:rPr lang="fr-CA" sz="1600" dirty="0"/>
              <a:t>Adopter une perception positive et réaliste de ses propres capacités.​</a:t>
            </a:r>
          </a:p>
          <a:p>
            <a:pPr>
              <a:lnSpc>
                <a:spcPct val="150000"/>
              </a:lnSpc>
            </a:pPr>
            <a:r>
              <a:rPr lang="fr-CA" sz="1600" dirty="0"/>
              <a:t>Se fixer des objectifs concrets et atteignables.​</a:t>
            </a:r>
          </a:p>
          <a:p>
            <a:pPr>
              <a:lnSpc>
                <a:spcPct val="150000"/>
              </a:lnSpc>
            </a:pPr>
            <a:r>
              <a:rPr lang="fr-CA" sz="1600" dirty="0"/>
              <a:t>Combiner motivation interne (goûts, valeurs, intérêts) et motivation externe (famille, emploi, reconnaissance).​</a:t>
            </a:r>
          </a:p>
          <a:p>
            <a:pPr marL="285750" indent="-285750">
              <a:lnSpc>
                <a:spcPct val="150000"/>
              </a:lnSpc>
              <a:buFont typeface="Arial" panose="020B0604020202020204" pitchFamily="34" charset="0"/>
              <a:buChar char="•"/>
            </a:pPr>
            <a:endParaRPr lang="fr-CA" dirty="0"/>
          </a:p>
        </p:txBody>
      </p:sp>
      <p:sp>
        <p:nvSpPr>
          <p:cNvPr id="2" name="ZoneTexte 1">
            <a:extLst>
              <a:ext uri="{FF2B5EF4-FFF2-40B4-BE49-F238E27FC236}">
                <a16:creationId xmlns:a16="http://schemas.microsoft.com/office/drawing/2014/main" id="{6CE89464-99E7-D5A3-09C0-FD13203145EE}"/>
              </a:ext>
            </a:extLst>
          </p:cNvPr>
          <p:cNvSpPr txBox="1"/>
          <p:nvPr>
            <p:custDataLst>
              <p:tags r:id="rId4"/>
            </p:custDataLst>
          </p:nvPr>
        </p:nvSpPr>
        <p:spPr>
          <a:xfrm>
            <a:off x="598714" y="5797306"/>
            <a:ext cx="9240473" cy="954107"/>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Richard, É., Tardif, S., Gaudreault, M. M., &amp; Savard, C. (2023). Enquête sur la réussite à l’enseignement collégial, à partir des données du SPEC 1 2021 : Rapport de recherche spécifique portant sur les étudiantes et étudiants de 24 ans et plus. ÉCOBES – Recherche et transfert ; CRISPESH ; IRIPII. </a:t>
            </a:r>
            <a:r>
              <a:rPr lang="fr-CA" sz="1400">
                <a:solidFill>
                  <a:schemeClr val="bg1"/>
                </a:solidFill>
                <a:latin typeface="+mj-lt"/>
                <a:hlinkClick r:id="rId8"/>
              </a:rPr>
              <a:t>https://fedecegeps.ca/wp-content/uploads/2023/04/enquetereussite-rapport-24ansplus.pdf</a:t>
            </a:r>
            <a:endParaRPr lang="fr-CA" sz="1400">
              <a:solidFill>
                <a:srgbClr val="00B0F0"/>
              </a:solidFill>
              <a:latin typeface="+mj-lt"/>
            </a:endParaRPr>
          </a:p>
        </p:txBody>
      </p:sp>
      <p:sp>
        <p:nvSpPr>
          <p:cNvPr id="5" name="ZoneTexte 4">
            <a:extLst>
              <a:ext uri="{FF2B5EF4-FFF2-40B4-BE49-F238E27FC236}">
                <a16:creationId xmlns:a16="http://schemas.microsoft.com/office/drawing/2014/main" id="{2CC85EEF-3208-758D-3971-870A67B93B75}"/>
              </a:ext>
            </a:extLst>
          </p:cNvPr>
          <p:cNvSpPr txBox="1"/>
          <p:nvPr>
            <p:custDataLst>
              <p:tags r:id="rId5"/>
            </p:custDataLst>
          </p:nvPr>
        </p:nvSpPr>
        <p:spPr>
          <a:xfrm>
            <a:off x="734052" y="3109101"/>
            <a:ext cx="10734480" cy="2215991"/>
          </a:xfrm>
          <a:prstGeom prst="rect">
            <a:avLst/>
          </a:prstGeom>
          <a:noFill/>
        </p:spPr>
        <p:txBody>
          <a:bodyPr wrap="square" rtlCol="0">
            <a:spAutoFit/>
          </a:bodyPr>
          <a:lstStyle/>
          <a:p>
            <a:pPr>
              <a:lnSpc>
                <a:spcPct val="150000"/>
              </a:lnSpc>
            </a:pPr>
            <a:r>
              <a:rPr lang="fr-CA" sz="1600" b="1" dirty="0"/>
              <a:t>Statistiques : la réalité du retour aux études</a:t>
            </a:r>
            <a:endParaRPr lang="fr-CA" sz="1600" dirty="0"/>
          </a:p>
          <a:p>
            <a:pPr>
              <a:lnSpc>
                <a:spcPct val="150000"/>
              </a:lnSpc>
            </a:pPr>
            <a:r>
              <a:rPr lang="fr-CA" sz="1600" dirty="0"/>
              <a:t>De plus en plus d’adultes reprennent leurs études au collégial : la proportion est passée de 5,7 % en 2007 à 7,7 % en 2016 au Québec.​</a:t>
            </a:r>
          </a:p>
          <a:p>
            <a:pPr>
              <a:lnSpc>
                <a:spcPct val="150000"/>
              </a:lnSpc>
            </a:pPr>
            <a:r>
              <a:rPr lang="fr-CA" sz="1600" dirty="0"/>
              <a:t>La motivation est un facteur déterminant, mais 80 % des personnes étudiantes font face à des difficultés d’apprentissage liées à l’organisation, au stress ou au manque d’outils/méthodes.​</a:t>
            </a:r>
          </a:p>
          <a:p>
            <a:endParaRPr lang="fr-CA" dirty="0"/>
          </a:p>
        </p:txBody>
      </p:sp>
    </p:spTree>
    <p:extLst>
      <p:ext uri="{BB962C8B-B14F-4D97-AF65-F5344CB8AC3E}">
        <p14:creationId xmlns:p14="http://schemas.microsoft.com/office/powerpoint/2010/main" val="3257666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CE76C-F2A8-29EB-28E3-F6FE985ABC52}"/>
            </a:ext>
          </a:extLst>
        </p:cNvPr>
        <p:cNvGrpSpPr/>
        <p:nvPr/>
      </p:nvGrpSpPr>
      <p:grpSpPr>
        <a:xfrm>
          <a:off x="0" y="0"/>
          <a:ext cx="0" cy="0"/>
          <a:chOff x="0" y="0"/>
          <a:chExt cx="0" cy="0"/>
        </a:xfrm>
      </p:grpSpPr>
      <p:pic>
        <p:nvPicPr>
          <p:cNvPr id="8" name="Image 7" descr="Une image contenant texte, capture d’écran, Rectangle, noir et blanc&#10;&#10;Le contenu généré par l’IA peut être incorrect.">
            <a:extLst>
              <a:ext uri="{FF2B5EF4-FFF2-40B4-BE49-F238E27FC236}">
                <a16:creationId xmlns:a16="http://schemas.microsoft.com/office/drawing/2014/main" id="{DFE638FF-4728-5AF5-2C15-D294A7ABF7BE}"/>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 coins arrondis 5">
            <a:extLst>
              <a:ext uri="{FF2B5EF4-FFF2-40B4-BE49-F238E27FC236}">
                <a16:creationId xmlns:a16="http://schemas.microsoft.com/office/drawing/2014/main" id="{47C0FD10-95E5-D863-DF7E-E3B025490BFE}"/>
              </a:ext>
            </a:extLst>
          </p:cNvPr>
          <p:cNvSpPr/>
          <p:nvPr>
            <p:custDataLst>
              <p:tags r:id="rId2"/>
            </p:custDataLst>
          </p:nvPr>
        </p:nvSpPr>
        <p:spPr>
          <a:xfrm>
            <a:off x="176596" y="319497"/>
            <a:ext cx="11774800" cy="5386795"/>
          </a:xfrm>
          <a:prstGeom prst="roundRect">
            <a:avLst>
              <a:gd name="adj" fmla="val 9708"/>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 name="Titre 1">
            <a:extLst>
              <a:ext uri="{FF2B5EF4-FFF2-40B4-BE49-F238E27FC236}">
                <a16:creationId xmlns:a16="http://schemas.microsoft.com/office/drawing/2014/main" id="{1BBCBC58-B8FC-E51C-A9B3-C397B78BB479}"/>
              </a:ext>
            </a:extLst>
          </p:cNvPr>
          <p:cNvSpPr>
            <a:spLocks noGrp="1"/>
          </p:cNvSpPr>
          <p:nvPr>
            <p:ph type="ctrTitle"/>
            <p:custDataLst>
              <p:tags r:id="rId3"/>
            </p:custDataLst>
          </p:nvPr>
        </p:nvSpPr>
        <p:spPr>
          <a:xfrm>
            <a:off x="772152" y="662751"/>
            <a:ext cx="9768848" cy="351099"/>
          </a:xfrm>
          <a:ln>
            <a:noFill/>
          </a:ln>
        </p:spPr>
        <p:txBody>
          <a:bodyPr>
            <a:normAutofit fontScale="90000"/>
          </a:bodyPr>
          <a:lstStyle/>
          <a:p>
            <a:pPr algn="l"/>
            <a:br>
              <a:rPr lang="fr-CA" sz="4000" b="1">
                <a:solidFill>
                  <a:srgbClr val="C00000"/>
                </a:solidFill>
              </a:rPr>
            </a:br>
            <a:br>
              <a:rPr lang="fr-CA" sz="4000" b="1">
                <a:solidFill>
                  <a:srgbClr val="C00000"/>
                </a:solidFill>
              </a:rPr>
            </a:br>
            <a:r>
              <a:rPr lang="fr-CA" sz="1100" b="1">
                <a:solidFill>
                  <a:srgbClr val="C00000"/>
                </a:solidFill>
              </a:rPr>
              <a:t> </a:t>
            </a:r>
            <a:br>
              <a:rPr lang="fr-CA" sz="4000" b="1">
                <a:solidFill>
                  <a:srgbClr val="C00000"/>
                </a:solidFill>
              </a:rPr>
            </a:br>
            <a:r>
              <a:rPr lang="fr-CA" sz="3300" b="1">
                <a:solidFill>
                  <a:schemeClr val="accent1"/>
                </a:solidFill>
              </a:rPr>
              <a:t>Conseils issus de la recherche</a:t>
            </a:r>
            <a:endParaRPr lang="fr-CA" sz="3300" b="1" spc="100">
              <a:ln w="19050">
                <a:noFill/>
              </a:ln>
              <a:solidFill>
                <a:schemeClr val="accent1"/>
              </a:solidFill>
            </a:endParaRPr>
          </a:p>
        </p:txBody>
      </p:sp>
      <p:sp>
        <p:nvSpPr>
          <p:cNvPr id="2" name="ZoneTexte 1">
            <a:extLst>
              <a:ext uri="{FF2B5EF4-FFF2-40B4-BE49-F238E27FC236}">
                <a16:creationId xmlns:a16="http://schemas.microsoft.com/office/drawing/2014/main" id="{F85DF36F-4CE4-F4A1-DF1D-819889353F9E}"/>
              </a:ext>
            </a:extLst>
          </p:cNvPr>
          <p:cNvSpPr txBox="1"/>
          <p:nvPr>
            <p:custDataLst>
              <p:tags r:id="rId4"/>
            </p:custDataLst>
          </p:nvPr>
        </p:nvSpPr>
        <p:spPr>
          <a:xfrm>
            <a:off x="557596" y="5974368"/>
            <a:ext cx="8757134" cy="307777"/>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Dionne, B. (2018). L’Essentiel pour réussir ses études (192 p.). Chenelière Éducation. </a:t>
            </a:r>
            <a:endParaRPr lang="fr-CA" sz="1400">
              <a:solidFill>
                <a:srgbClr val="00B0F0"/>
              </a:solidFill>
              <a:latin typeface="+mj-lt"/>
            </a:endParaRPr>
          </a:p>
        </p:txBody>
      </p:sp>
      <p:graphicFrame>
        <p:nvGraphicFramePr>
          <p:cNvPr id="5" name="Tableau 4">
            <a:extLst>
              <a:ext uri="{FF2B5EF4-FFF2-40B4-BE49-F238E27FC236}">
                <a16:creationId xmlns:a16="http://schemas.microsoft.com/office/drawing/2014/main" id="{76E85331-769A-B551-1801-1F760ED9901C}"/>
              </a:ext>
            </a:extLst>
          </p:cNvPr>
          <p:cNvGraphicFramePr>
            <a:graphicFrameLocks noGrp="1"/>
          </p:cNvGraphicFramePr>
          <p:nvPr>
            <p:custDataLst>
              <p:tags r:id="rId5"/>
            </p:custDataLst>
            <p:extLst>
              <p:ext uri="{D42A27DB-BD31-4B8C-83A1-F6EECF244321}">
                <p14:modId xmlns:p14="http://schemas.microsoft.com/office/powerpoint/2010/main" val="1840787994"/>
              </p:ext>
            </p:extLst>
          </p:nvPr>
        </p:nvGraphicFramePr>
        <p:xfrm>
          <a:off x="870602" y="1087310"/>
          <a:ext cx="10386787" cy="4311205"/>
        </p:xfrm>
        <a:graphic>
          <a:graphicData uri="http://schemas.openxmlformats.org/drawingml/2006/table">
            <a:tbl>
              <a:tblPr firstRow="1" bandRow="1">
                <a:tableStyleId>{5C22544A-7EE6-4342-B048-85BDC9FD1C3A}</a:tableStyleId>
              </a:tblPr>
              <a:tblGrid>
                <a:gridCol w="4183373">
                  <a:extLst>
                    <a:ext uri="{9D8B030D-6E8A-4147-A177-3AD203B41FA5}">
                      <a16:colId xmlns:a16="http://schemas.microsoft.com/office/drawing/2014/main" val="755717429"/>
                    </a:ext>
                  </a:extLst>
                </a:gridCol>
                <a:gridCol w="6203414">
                  <a:extLst>
                    <a:ext uri="{9D8B030D-6E8A-4147-A177-3AD203B41FA5}">
                      <a16:colId xmlns:a16="http://schemas.microsoft.com/office/drawing/2014/main" val="541046719"/>
                    </a:ext>
                  </a:extLst>
                </a:gridCol>
              </a:tblGrid>
              <a:tr h="377825">
                <a:tc>
                  <a:txBody>
                    <a:bodyPr/>
                    <a:lstStyle/>
                    <a:p>
                      <a:pPr algn="l"/>
                      <a:r>
                        <a:rPr lang="fr-CA" sz="1600" b="1" dirty="0"/>
                        <a:t>Conseils</a:t>
                      </a:r>
                    </a:p>
                  </a:txBody>
                  <a:tcPr/>
                </a:tc>
                <a:tc>
                  <a:txBody>
                    <a:bodyPr/>
                    <a:lstStyle/>
                    <a:p>
                      <a:pPr algn="l"/>
                      <a:r>
                        <a:rPr lang="fr-CA" sz="1600" dirty="0"/>
                        <a:t>Précisions</a:t>
                      </a:r>
                    </a:p>
                  </a:txBody>
                  <a:tcPr/>
                </a:tc>
                <a:extLst>
                  <a:ext uri="{0D108BD9-81ED-4DB2-BD59-A6C34878D82A}">
                    <a16:rowId xmlns:a16="http://schemas.microsoft.com/office/drawing/2014/main" val="2376439040"/>
                  </a:ext>
                </a:extLst>
              </a:tr>
              <a:tr h="680591">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kumimoji="0" lang="fr-CA" sz="1200" b="0" u="none" strike="noStrike" kern="1200" cap="none" spc="0" normalizeH="0" baseline="0" dirty="0">
                          <a:ln>
                            <a:noFill/>
                          </a:ln>
                          <a:solidFill>
                            <a:srgbClr val="171717"/>
                          </a:solidFill>
                          <a:effectLst/>
                          <a:uLnTx/>
                          <a:uFillTx/>
                        </a:rPr>
                        <a:t>Éviter la démotivation</a:t>
                      </a:r>
                      <a:endParaRPr kumimoji="0" lang="fr-CA" sz="1200" b="0" i="0" u="none" strike="noStrike" kern="1200" cap="none" spc="0" normalizeH="0" baseline="0" noProof="0" dirty="0">
                        <a:ln>
                          <a:noFill/>
                        </a:ln>
                        <a:solidFill>
                          <a:srgbClr val="171717"/>
                        </a:solidFill>
                        <a:effectLst/>
                        <a:uLnTx/>
                        <a:uFillTx/>
                        <a:latin typeface="Aptos" panose="020B0004020202020204" pitchFamily="34" charset="0"/>
                        <a:ea typeface="+mn-ea"/>
                        <a:cs typeface="+mn-cs"/>
                      </a:endParaRPr>
                    </a:p>
                  </a:txBody>
                  <a:tcPr/>
                </a:tc>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kumimoji="0" lang="fr-CA" sz="1200" b="0" u="none" strike="noStrike" kern="1200" cap="none" spc="0" normalizeH="0" baseline="0">
                          <a:ln>
                            <a:noFill/>
                          </a:ln>
                          <a:solidFill>
                            <a:srgbClr val="171717"/>
                          </a:solidFill>
                          <a:effectLst/>
                          <a:uLnTx/>
                          <a:uFillTx/>
                        </a:rPr>
                        <a:t>Prenez le temps d’identifier vos forces (organisation, persévérance, autonomie) et appuyez-vous dessus lorsque les difficultés surviennent.​</a:t>
                      </a:r>
                      <a:br>
                        <a:rPr kumimoji="0" lang="fr-CA" sz="1200" b="0" u="none" strike="noStrike" kern="1200" cap="none" spc="0" normalizeH="0" baseline="0">
                          <a:ln>
                            <a:noFill/>
                          </a:ln>
                          <a:solidFill>
                            <a:srgbClr val="171717"/>
                          </a:solidFill>
                          <a:effectLst/>
                          <a:uLnTx/>
                          <a:uFillTx/>
                        </a:rPr>
                      </a:br>
                      <a:r>
                        <a:rPr kumimoji="0" lang="fr-CA" sz="1200" b="0" u="none" strike="noStrike" kern="1200" cap="none" spc="0" normalizeH="0" baseline="0">
                          <a:ln>
                            <a:noFill/>
                          </a:ln>
                          <a:solidFill>
                            <a:srgbClr val="171717"/>
                          </a:solidFill>
                          <a:effectLst/>
                          <a:uLnTx/>
                          <a:uFillTx/>
                        </a:rPr>
                        <a:t>Conseil : Faites régulièrement le point sur ce qui vous motive!</a:t>
                      </a:r>
                      <a:endParaRPr kumimoji="0" lang="fr-CA" sz="1200" b="0" i="0" u="none" strike="noStrike" kern="1200" cap="none" spc="0" normalizeH="0" baseline="0" noProof="0">
                        <a:ln>
                          <a:noFill/>
                        </a:ln>
                        <a:solidFill>
                          <a:srgbClr val="171717"/>
                        </a:solidFill>
                        <a:effectLst/>
                        <a:uLnTx/>
                        <a:uFillTx/>
                        <a:latin typeface="Aptos" panose="020B0004020202020204" pitchFamily="34" charset="0"/>
                        <a:ea typeface="+mn-ea"/>
                        <a:cs typeface="+mn-cs"/>
                      </a:endParaRPr>
                    </a:p>
                  </a:txBody>
                  <a:tcPr/>
                </a:tc>
                <a:extLst>
                  <a:ext uri="{0D108BD9-81ED-4DB2-BD59-A6C34878D82A}">
                    <a16:rowId xmlns:a16="http://schemas.microsoft.com/office/drawing/2014/main" val="1558805476"/>
                  </a:ext>
                </a:extLst>
              </a:tr>
              <a:tr h="680591">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kumimoji="0" lang="fr-CA" sz="1200" b="0" u="none" strike="noStrike" kern="1200" cap="none" spc="0" normalizeH="0" baseline="0">
                          <a:ln>
                            <a:noFill/>
                          </a:ln>
                          <a:solidFill>
                            <a:srgbClr val="171717"/>
                          </a:solidFill>
                          <a:effectLst/>
                          <a:uLnTx/>
                          <a:uFillTx/>
                        </a:rPr>
                        <a:t>S’approprier les méthodes efficaces validées</a:t>
                      </a:r>
                      <a:endParaRPr kumimoji="0" lang="fr-CA" sz="1200" b="0" i="0" u="none" strike="noStrike" kern="1200" cap="none" spc="0" normalizeH="0" baseline="0" noProof="0">
                        <a:ln>
                          <a:noFill/>
                        </a:ln>
                        <a:solidFill>
                          <a:srgbClr val="171717"/>
                        </a:solidFill>
                        <a:effectLst/>
                        <a:uLnTx/>
                        <a:uFillTx/>
                        <a:latin typeface="Aptos" panose="020B0004020202020204" pitchFamily="34" charset="0"/>
                        <a:ea typeface="+mn-ea"/>
                        <a:cs typeface="+mn-cs"/>
                      </a:endParaRPr>
                    </a:p>
                  </a:txBody>
                  <a:tcPr/>
                </a:tc>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kumimoji="0" lang="fr-CA" sz="1200" b="0" u="none" strike="noStrike" kern="1200" cap="none" spc="0" normalizeH="0" baseline="0" dirty="0">
                          <a:ln>
                            <a:noFill/>
                          </a:ln>
                          <a:solidFill>
                            <a:srgbClr val="171717"/>
                          </a:solidFill>
                          <a:effectLst/>
                          <a:uLnTx/>
                          <a:uFillTx/>
                        </a:rPr>
                        <a:t>Méfiez-vous des stratégies populaires, mais peu efficaces : relire passivement, surligner tout le texte, se surcharger plusieurs de tâches à la fois. Optez pour des méthodes validées (ex. : </a:t>
                      </a:r>
                      <a:r>
                        <a:rPr kumimoji="0" lang="fr-CA" sz="1200" b="0" u="none" strike="noStrike" kern="1200" cap="none" spc="0" normalizeH="0" baseline="0" dirty="0" err="1">
                          <a:ln>
                            <a:noFill/>
                          </a:ln>
                          <a:solidFill>
                            <a:srgbClr val="171717"/>
                          </a:solidFill>
                          <a:effectLst/>
                          <a:uLnTx/>
                          <a:uFillTx/>
                        </a:rPr>
                        <a:t>autoquestionnement</a:t>
                      </a:r>
                      <a:r>
                        <a:rPr kumimoji="0" lang="fr-CA" sz="1200" b="0" u="none" strike="noStrike" kern="1200" cap="none" spc="0" normalizeH="0" baseline="0" dirty="0">
                          <a:ln>
                            <a:noFill/>
                          </a:ln>
                          <a:solidFill>
                            <a:srgbClr val="171717"/>
                          </a:solidFill>
                          <a:effectLst/>
                          <a:uLnTx/>
                          <a:uFillTx/>
                        </a:rPr>
                        <a:t>, tests de rappel, organisation visuelle, apprentissage en équipe).</a:t>
                      </a:r>
                      <a:endParaRPr kumimoji="0" lang="fr-CA" sz="1200" b="0" i="0" u="none" strike="noStrike" kern="1200" cap="none" spc="0" normalizeH="0" baseline="0" noProof="0" dirty="0">
                        <a:ln>
                          <a:noFill/>
                        </a:ln>
                        <a:solidFill>
                          <a:srgbClr val="171717"/>
                        </a:solidFill>
                        <a:effectLst/>
                        <a:uLnTx/>
                        <a:uFillTx/>
                        <a:latin typeface="Aptos" panose="020B0004020202020204" pitchFamily="34" charset="0"/>
                        <a:ea typeface="+mn-ea"/>
                        <a:cs typeface="+mn-cs"/>
                      </a:endParaRPr>
                    </a:p>
                  </a:txBody>
                  <a:tcPr/>
                </a:tc>
                <a:extLst>
                  <a:ext uri="{0D108BD9-81ED-4DB2-BD59-A6C34878D82A}">
                    <a16:rowId xmlns:a16="http://schemas.microsoft.com/office/drawing/2014/main" val="2741957360"/>
                  </a:ext>
                </a:extLst>
              </a:tr>
              <a:tr h="680591">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kumimoji="0" lang="fr-CA" sz="1200" b="0" u="none" strike="noStrike" kern="1200" cap="none" spc="0" normalizeH="0" baseline="0" dirty="0">
                          <a:ln>
                            <a:noFill/>
                          </a:ln>
                          <a:solidFill>
                            <a:srgbClr val="171717"/>
                          </a:solidFill>
                          <a:effectLst/>
                          <a:uLnTx/>
                          <a:uFillTx/>
                        </a:rPr>
                        <a:t>Organiser son temps</a:t>
                      </a:r>
                      <a:endParaRPr kumimoji="0" lang="fr-CA" sz="1200" b="0" i="0" u="none" strike="noStrike" kern="1200" cap="none" spc="0" normalizeH="0" baseline="0" noProof="0" dirty="0">
                        <a:ln>
                          <a:noFill/>
                        </a:ln>
                        <a:solidFill>
                          <a:srgbClr val="171717"/>
                        </a:solidFill>
                        <a:effectLst/>
                        <a:uLnTx/>
                        <a:uFillTx/>
                        <a:latin typeface="Aptos" panose="020B0004020202020204" pitchFamily="34" charset="0"/>
                        <a:ea typeface="+mn-ea"/>
                        <a:cs typeface="+mn-cs"/>
                      </a:endParaRPr>
                    </a:p>
                  </a:txBody>
                  <a:tcPr/>
                </a:tc>
                <a:tc>
                  <a:txBody>
                    <a:bodyPr/>
                    <a:lstStyle/>
                    <a:p>
                      <a:pPr marL="0" marR="0" lvl="0" indent="0" algn="l" defTabSz="914400" rtl="0" eaLnBrk="1" fontAlgn="auto" latinLnBrk="0" hangingPunct="1">
                        <a:lnSpc>
                          <a:spcPts val="2025"/>
                        </a:lnSpc>
                        <a:spcBef>
                          <a:spcPts val="0"/>
                        </a:spcBef>
                        <a:spcAft>
                          <a:spcPts val="0"/>
                        </a:spcAft>
                        <a:buClrTx/>
                        <a:buSzTx/>
                        <a:buFontTx/>
                        <a:buNone/>
                        <a:tabLst/>
                        <a:defRPr/>
                      </a:pPr>
                      <a:r>
                        <a:rPr kumimoji="0" lang="fr-CA" sz="1200" b="0" u="none" strike="noStrike" kern="1200" cap="none" spc="0" normalizeH="0" baseline="0" dirty="0">
                          <a:ln>
                            <a:noFill/>
                          </a:ln>
                          <a:solidFill>
                            <a:srgbClr val="171717"/>
                          </a:solidFill>
                          <a:effectLst/>
                          <a:uLnTx/>
                          <a:uFillTx/>
                        </a:rPr>
                        <a:t>Planifiez vos tâches avec un outil numérique ou un agenda papier, bloquez des plages régulières pour l’étude et lisez à l’avance les consignes des travaux. Améliorez la prise de notes : utilisez des codes, des synthèses ou des cartes mentales. Créez des routines adaptées à votre rythme de vie (moments fixes d’étude, pauses structurées, gestion des priorités).</a:t>
                      </a:r>
                      <a:endParaRPr kumimoji="0" lang="fr-CA" sz="1200" b="0" i="0" u="none" strike="noStrike" kern="1200" cap="none" spc="0" normalizeH="0" baseline="0" noProof="0" dirty="0">
                        <a:ln>
                          <a:noFill/>
                        </a:ln>
                        <a:solidFill>
                          <a:srgbClr val="171717"/>
                        </a:solidFill>
                        <a:effectLst/>
                        <a:uLnTx/>
                        <a:uFillTx/>
                        <a:latin typeface="Aptos" panose="020B0004020202020204" pitchFamily="34" charset="0"/>
                        <a:ea typeface="+mn-ea"/>
                        <a:cs typeface="+mn-cs"/>
                      </a:endParaRPr>
                    </a:p>
                  </a:txBody>
                  <a:tcPr/>
                </a:tc>
                <a:extLst>
                  <a:ext uri="{0D108BD9-81ED-4DB2-BD59-A6C34878D82A}">
                    <a16:rowId xmlns:a16="http://schemas.microsoft.com/office/drawing/2014/main" val="3274149704"/>
                  </a:ext>
                </a:extLst>
              </a:tr>
              <a:tr h="680591">
                <a:tc gridSpan="2">
                  <a:txBody>
                    <a:body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fr-CA" sz="1200" b="0" u="none" strike="noStrike" kern="1200" cap="none" spc="0" normalizeH="0" baseline="0" dirty="0">
                          <a:ln>
                            <a:noFill/>
                          </a:ln>
                          <a:solidFill>
                            <a:srgbClr val="171717"/>
                          </a:solidFill>
                          <a:effectLst/>
                          <a:uLnTx/>
                          <a:uFillTx/>
                        </a:rPr>
                        <a:t>Conseil : Prenez l’habitude de souligner chaque progrès. Notez-les dans un carnet ou partagez-les avec une personne de confiance.</a:t>
                      </a:r>
                      <a:endParaRPr kumimoji="0" lang="fr-CA" sz="1200" b="0" i="0" u="none" strike="noStrike" kern="1200" cap="none" spc="0" normalizeH="0" baseline="0" noProof="0" dirty="0">
                        <a:ln>
                          <a:noFill/>
                        </a:ln>
                        <a:solidFill>
                          <a:srgbClr val="171717"/>
                        </a:solidFill>
                        <a:effectLst/>
                        <a:uLnTx/>
                        <a:uFillTx/>
                        <a:latin typeface="Aptos" panose="020B0004020202020204" pitchFamily="34" charset="0"/>
                        <a:ea typeface="+mn-ea"/>
                        <a:cs typeface="+mn-cs"/>
                      </a:endParaRPr>
                    </a:p>
                  </a:txBody>
                  <a:tcPr/>
                </a:tc>
                <a:tc hMerge="1">
                  <a:txBody>
                    <a:bodyPr/>
                    <a:lstStyle/>
                    <a:p>
                      <a:pPr marL="285750" indent="-285750">
                        <a:lnSpc>
                          <a:spcPct val="150000"/>
                        </a:lnSpc>
                        <a:buFont typeface="Arial" panose="020B0604020202020204" pitchFamily="34" charset="0"/>
                        <a:buChar char="•"/>
                      </a:pPr>
                      <a:endParaRPr lang="fr-CA" sz="1200" b="0" i="0" kern="1200">
                        <a:solidFill>
                          <a:schemeClr val="tx1"/>
                        </a:solidFill>
                        <a:effectLst/>
                        <a:latin typeface="+mn-lt"/>
                        <a:ea typeface="+mn-ea"/>
                        <a:cs typeface="+mn-cs"/>
                      </a:endParaRPr>
                    </a:p>
                  </a:txBody>
                  <a:tcPr/>
                </a:tc>
                <a:extLst>
                  <a:ext uri="{0D108BD9-81ED-4DB2-BD59-A6C34878D82A}">
                    <a16:rowId xmlns:a16="http://schemas.microsoft.com/office/drawing/2014/main" val="2854982589"/>
                  </a:ext>
                </a:extLst>
              </a:tr>
            </a:tbl>
          </a:graphicData>
        </a:graphic>
      </p:graphicFrame>
    </p:spTree>
    <p:extLst>
      <p:ext uri="{BB962C8B-B14F-4D97-AF65-F5344CB8AC3E}">
        <p14:creationId xmlns:p14="http://schemas.microsoft.com/office/powerpoint/2010/main" val="2826146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DC362-70FD-BEE9-04F0-CD4C15C63506}"/>
            </a:ext>
          </a:extLst>
        </p:cNvPr>
        <p:cNvGrpSpPr/>
        <p:nvPr/>
      </p:nvGrpSpPr>
      <p:grpSpPr>
        <a:xfrm>
          <a:off x="0" y="0"/>
          <a:ext cx="0" cy="0"/>
          <a:chOff x="0" y="0"/>
          <a:chExt cx="0" cy="0"/>
        </a:xfrm>
      </p:grpSpPr>
      <p:pic>
        <p:nvPicPr>
          <p:cNvPr id="4" name="Image 3" descr="Une image contenant texte, capture d’écran, Rectangle, noir et blanc&#10;&#10;Le contenu généré par l’IA peut être incorrect.">
            <a:extLst>
              <a:ext uri="{FF2B5EF4-FFF2-40B4-BE49-F238E27FC236}">
                <a16:creationId xmlns:a16="http://schemas.microsoft.com/office/drawing/2014/main" id="{E68B829F-CC52-9D19-DB8F-D57B0EE71EB6}"/>
              </a:ext>
            </a:extLst>
          </p:cNvPr>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Titre 1">
            <a:extLst>
              <a:ext uri="{FF2B5EF4-FFF2-40B4-BE49-F238E27FC236}">
                <a16:creationId xmlns:a16="http://schemas.microsoft.com/office/drawing/2014/main" id="{4AAFCC11-83BA-527D-1C9C-3AD8B93DC219}"/>
              </a:ext>
            </a:extLst>
          </p:cNvPr>
          <p:cNvSpPr>
            <a:spLocks noGrp="1"/>
          </p:cNvSpPr>
          <p:nvPr>
            <p:ph type="ctrTitle"/>
            <p:custDataLst>
              <p:tags r:id="rId2"/>
            </p:custDataLst>
          </p:nvPr>
        </p:nvSpPr>
        <p:spPr>
          <a:xfrm>
            <a:off x="913569" y="861700"/>
            <a:ext cx="4650482" cy="1133039"/>
          </a:xfrm>
          <a:ln>
            <a:noFill/>
          </a:ln>
        </p:spPr>
        <p:txBody>
          <a:bodyPr>
            <a:normAutofit fontScale="90000"/>
          </a:bodyPr>
          <a:lstStyle/>
          <a:p>
            <a:pPr algn="l"/>
            <a:br>
              <a:rPr lang="fr-CA" sz="4000" b="1" dirty="0">
                <a:solidFill>
                  <a:schemeClr val="accent6"/>
                </a:solidFill>
              </a:rPr>
            </a:br>
            <a:br>
              <a:rPr lang="fr-CA" sz="4000" b="1" dirty="0">
                <a:solidFill>
                  <a:schemeClr val="accent4"/>
                </a:solidFill>
              </a:rPr>
            </a:br>
            <a:r>
              <a:rPr lang="fr-CA" sz="3300" b="1" dirty="0">
                <a:solidFill>
                  <a:schemeClr val="accent1"/>
                </a:solidFill>
              </a:rPr>
              <a:t>Connaître la qualité de sa motivation</a:t>
            </a:r>
          </a:p>
        </p:txBody>
      </p:sp>
      <p:sp>
        <p:nvSpPr>
          <p:cNvPr id="20" name="Sous-titre 2">
            <a:extLst>
              <a:ext uri="{FF2B5EF4-FFF2-40B4-BE49-F238E27FC236}">
                <a16:creationId xmlns:a16="http://schemas.microsoft.com/office/drawing/2014/main" id="{D45A08EC-B1C5-A216-F9FF-FED7E2483346}"/>
              </a:ext>
            </a:extLst>
          </p:cNvPr>
          <p:cNvSpPr txBox="1">
            <a:spLocks/>
          </p:cNvSpPr>
          <p:nvPr>
            <p:custDataLst>
              <p:tags r:id="rId3"/>
            </p:custDataLst>
          </p:nvPr>
        </p:nvSpPr>
        <p:spPr>
          <a:xfrm>
            <a:off x="734052" y="3193727"/>
            <a:ext cx="8359148" cy="96259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50000"/>
              </a:lnSpc>
              <a:buFont typeface="+mj-lt"/>
              <a:buAutoNum type="arabicPeriod"/>
            </a:pPr>
            <a:endParaRPr lang="fr-CA" sz="1600"/>
          </a:p>
        </p:txBody>
      </p:sp>
      <p:sp>
        <p:nvSpPr>
          <p:cNvPr id="7" name="ZoneTexte 6">
            <a:extLst>
              <a:ext uri="{FF2B5EF4-FFF2-40B4-BE49-F238E27FC236}">
                <a16:creationId xmlns:a16="http://schemas.microsoft.com/office/drawing/2014/main" id="{65652192-BE97-46A3-A924-3754AFEB8C0D}"/>
              </a:ext>
            </a:extLst>
          </p:cNvPr>
          <p:cNvSpPr txBox="1"/>
          <p:nvPr>
            <p:custDataLst>
              <p:tags r:id="rId4"/>
            </p:custDataLst>
          </p:nvPr>
        </p:nvSpPr>
        <p:spPr>
          <a:xfrm>
            <a:off x="990904" y="2495213"/>
            <a:ext cx="4650482" cy="2585323"/>
          </a:xfrm>
          <a:prstGeom prst="rect">
            <a:avLst/>
          </a:prstGeom>
          <a:noFill/>
        </p:spPr>
        <p:txBody>
          <a:bodyPr wrap="square" rtlCol="0">
            <a:spAutoFit/>
          </a:bodyPr>
          <a:lstStyle/>
          <a:p>
            <a:pPr>
              <a:lnSpc>
                <a:spcPct val="150000"/>
              </a:lnSpc>
            </a:pPr>
            <a:r>
              <a:rPr lang="fr-CA" sz="1600" b="1" dirty="0"/>
              <a:t>Effectuer l’exercice </a:t>
            </a:r>
            <a:r>
              <a:rPr lang="fr-CA" sz="1600" dirty="0"/>
              <a:t>: </a:t>
            </a:r>
          </a:p>
          <a:p>
            <a:pPr marL="285750" indent="-285750">
              <a:lnSpc>
                <a:spcPct val="150000"/>
              </a:lnSpc>
              <a:buFont typeface="Arial" panose="020B0604020202020204" pitchFamily="34" charset="0"/>
              <a:buChar char="•"/>
            </a:pPr>
            <a:r>
              <a:rPr lang="en-US" sz="1600" dirty="0">
                <a:solidFill>
                  <a:prstClr val="black"/>
                </a:solidFill>
                <a:hlinkClick r:id="rId11"/>
              </a:rPr>
              <a:t>« Check » ta motivation</a:t>
            </a:r>
            <a:endParaRPr lang="en-US" sz="1600" dirty="0">
              <a:solidFill>
                <a:prstClr val="black"/>
              </a:solidFill>
            </a:endParaRPr>
          </a:p>
          <a:p>
            <a:pPr>
              <a:lnSpc>
                <a:spcPct val="150000"/>
              </a:lnSpc>
            </a:pPr>
            <a:r>
              <a:rPr lang="fr-CA" sz="1600" b="1" dirty="0"/>
              <a:t>Atelier sur la motivation scolaire </a:t>
            </a:r>
            <a:r>
              <a:rPr lang="fr-CA" sz="1600" dirty="0"/>
              <a:t>: </a:t>
            </a:r>
          </a:p>
          <a:p>
            <a:pPr marL="285750" indent="-285750">
              <a:lnSpc>
                <a:spcPct val="150000"/>
              </a:lnSpc>
              <a:buFont typeface="Arial" panose="020B0604020202020204" pitchFamily="34" charset="0"/>
              <a:buChar char="•"/>
            </a:pPr>
            <a:r>
              <a:rPr lang="en-US" sz="1600" dirty="0">
                <a:solidFill>
                  <a:prstClr val="black"/>
                </a:solidFill>
                <a:hlinkClick r:id="rId12"/>
              </a:rPr>
              <a:t>Vidéo 30 minutes</a:t>
            </a:r>
            <a:endParaRPr lang="en-US" sz="1600" dirty="0">
              <a:solidFill>
                <a:prstClr val="black"/>
              </a:solidFill>
            </a:endParaRPr>
          </a:p>
          <a:p>
            <a:pPr>
              <a:lnSpc>
                <a:spcPct val="150000"/>
              </a:lnSpc>
            </a:pPr>
            <a:r>
              <a:rPr lang="fr-CA" sz="1600" b="1" dirty="0"/>
              <a:t>Participer au Quiz </a:t>
            </a:r>
            <a:r>
              <a:rPr lang="fr-CA" sz="1600" b="1" dirty="0" err="1"/>
              <a:t>Kahoot</a:t>
            </a:r>
            <a:r>
              <a:rPr lang="fr-CA" sz="1600" dirty="0"/>
              <a:t> : </a:t>
            </a:r>
          </a:p>
          <a:p>
            <a:pPr marL="285750" indent="-285750">
              <a:lnSpc>
                <a:spcPct val="150000"/>
              </a:lnSpc>
              <a:buFont typeface="Arial" panose="020B0604020202020204" pitchFamily="34" charset="0"/>
              <a:buChar char="•"/>
            </a:pPr>
            <a:r>
              <a:rPr lang="en-US" sz="1600" dirty="0">
                <a:solidFill>
                  <a:prstClr val="black"/>
                </a:solidFill>
                <a:hlinkClick r:id="rId13"/>
              </a:rPr>
              <a:t>Motivation et </a:t>
            </a:r>
            <a:r>
              <a:rPr lang="en-US" sz="1600" dirty="0" err="1">
                <a:solidFill>
                  <a:prstClr val="black"/>
                </a:solidFill>
                <a:hlinkClick r:id="rId13"/>
              </a:rPr>
              <a:t>réussite</a:t>
            </a:r>
            <a:endParaRPr lang="en-US" sz="1600" dirty="0">
              <a:solidFill>
                <a:prstClr val="black"/>
              </a:solidFill>
            </a:endParaRPr>
          </a:p>
          <a:p>
            <a:endParaRPr lang="fr-CA" dirty="0"/>
          </a:p>
        </p:txBody>
      </p:sp>
      <p:sp>
        <p:nvSpPr>
          <p:cNvPr id="13" name="Rectangle : coins arrondis 12">
            <a:extLst>
              <a:ext uri="{FF2B5EF4-FFF2-40B4-BE49-F238E27FC236}">
                <a16:creationId xmlns:a16="http://schemas.microsoft.com/office/drawing/2014/main" id="{E8EAA254-4BE5-F59A-47A7-6A8DBC73A660}"/>
              </a:ext>
            </a:extLst>
          </p:cNvPr>
          <p:cNvSpPr/>
          <p:nvPr>
            <p:custDataLst>
              <p:tags r:id="rId5"/>
            </p:custDataLst>
          </p:nvPr>
        </p:nvSpPr>
        <p:spPr>
          <a:xfrm>
            <a:off x="9051589" y="3986051"/>
            <a:ext cx="2669750" cy="1348938"/>
          </a:xfrm>
          <a:prstGeom prst="roundRect">
            <a:avLst/>
          </a:prstGeom>
          <a:solidFill>
            <a:schemeClr val="bg1">
              <a:alpha val="86000"/>
            </a:schemeClr>
          </a:solid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ln w="28575">
                <a:solidFill>
                  <a:srgbClr val="C00000"/>
                </a:solidFill>
              </a:ln>
            </a:endParaRPr>
          </a:p>
        </p:txBody>
      </p:sp>
      <p:sp>
        <p:nvSpPr>
          <p:cNvPr id="14" name="ZoneTexte 13">
            <a:extLst>
              <a:ext uri="{FF2B5EF4-FFF2-40B4-BE49-F238E27FC236}">
                <a16:creationId xmlns:a16="http://schemas.microsoft.com/office/drawing/2014/main" id="{5D53DE6E-477D-EEAC-CECB-E7A1DD95DE4A}"/>
              </a:ext>
            </a:extLst>
          </p:cNvPr>
          <p:cNvSpPr txBox="1"/>
          <p:nvPr>
            <p:custDataLst>
              <p:tags r:id="rId6"/>
            </p:custDataLst>
          </p:nvPr>
        </p:nvSpPr>
        <p:spPr>
          <a:xfrm>
            <a:off x="9178365" y="4085072"/>
            <a:ext cx="2487169" cy="1093313"/>
          </a:xfrm>
          <a:prstGeom prst="rect">
            <a:avLst/>
          </a:prstGeom>
          <a:noFill/>
        </p:spPr>
        <p:txBody>
          <a:bodyPr wrap="square" lIns="91440" tIns="45720" rIns="91440" bIns="45720" anchor="t">
            <a:spAutoFit/>
          </a:bodyPr>
          <a:lstStyle/>
          <a:p>
            <a:pPr rtl="0" fontAlgn="base">
              <a:lnSpc>
                <a:spcPts val="2025"/>
              </a:lnSpc>
              <a:buNone/>
            </a:pPr>
            <a:r>
              <a:rPr lang="fr-CA" sz="1400" b="1" i="0" u="none" strike="noStrike" dirty="0">
                <a:effectLst/>
                <a:latin typeface="+mj-lt"/>
              </a:rPr>
              <a:t>POUR S’EXERCER</a:t>
            </a:r>
            <a:r>
              <a:rPr lang="en-US" sz="1400" b="0" i="0" dirty="0">
                <a:effectLst/>
                <a:latin typeface="+mj-lt"/>
              </a:rPr>
              <a:t>​</a:t>
            </a:r>
          </a:p>
          <a:p>
            <a:pPr rtl="0" fontAlgn="base">
              <a:lnSpc>
                <a:spcPts val="2025"/>
              </a:lnSpc>
            </a:pPr>
            <a:r>
              <a:rPr lang="fr-CA" sz="1400" b="1" i="0" u="none" strike="noStrike" dirty="0">
                <a:effectLst/>
                <a:latin typeface="+mj-lt"/>
              </a:rPr>
              <a:t>Activité d’apprentissage :</a:t>
            </a:r>
          </a:p>
          <a:p>
            <a:pPr rtl="0" fontAlgn="base">
              <a:lnSpc>
                <a:spcPts val="2025"/>
              </a:lnSpc>
            </a:pPr>
            <a:r>
              <a:rPr lang="en-US" sz="1400" b="1" dirty="0">
                <a:solidFill>
                  <a:srgbClr val="FF0000"/>
                </a:solidFill>
                <a:latin typeface="+mj-lt"/>
              </a:rPr>
              <a:t>« </a:t>
            </a:r>
            <a:r>
              <a:rPr lang="en-US" sz="1400" b="1" dirty="0" err="1">
                <a:solidFill>
                  <a:srgbClr val="FF0000"/>
                </a:solidFill>
                <a:latin typeface="+mj-lt"/>
              </a:rPr>
              <a:t>Découvrir</a:t>
            </a:r>
            <a:r>
              <a:rPr lang="en-US" sz="1400" b="1" dirty="0">
                <a:solidFill>
                  <a:srgbClr val="FF0000"/>
                </a:solidFill>
                <a:latin typeface="+mj-lt"/>
              </a:rPr>
              <a:t> ma motivation </a:t>
            </a:r>
            <a:r>
              <a:rPr lang="en-US" sz="1400" b="1" dirty="0" err="1">
                <a:solidFill>
                  <a:srgbClr val="FF0000"/>
                </a:solidFill>
                <a:latin typeface="+mj-lt"/>
              </a:rPr>
              <a:t>scolaire</a:t>
            </a:r>
            <a:r>
              <a:rPr lang="en-US" sz="1400" b="1" dirty="0">
                <a:solidFill>
                  <a:srgbClr val="FF0000"/>
                </a:solidFill>
                <a:latin typeface="+mj-lt"/>
              </a:rPr>
              <a:t> » </a:t>
            </a:r>
            <a:endParaRPr lang="en-US" sz="1400" b="1" i="0" dirty="0">
              <a:solidFill>
                <a:srgbClr val="FF0000"/>
              </a:solidFill>
              <a:effectLst/>
              <a:latin typeface="+mj-lt"/>
            </a:endParaRPr>
          </a:p>
        </p:txBody>
      </p:sp>
      <p:sp>
        <p:nvSpPr>
          <p:cNvPr id="3" name="ZoneTexte 2">
            <a:extLst>
              <a:ext uri="{FF2B5EF4-FFF2-40B4-BE49-F238E27FC236}">
                <a16:creationId xmlns:a16="http://schemas.microsoft.com/office/drawing/2014/main" id="{140E302D-3D16-4F44-082E-48413EBEB2F1}"/>
              </a:ext>
            </a:extLst>
          </p:cNvPr>
          <p:cNvSpPr txBox="1"/>
          <p:nvPr>
            <p:custDataLst>
              <p:tags r:id="rId7"/>
            </p:custDataLst>
          </p:nvPr>
        </p:nvSpPr>
        <p:spPr>
          <a:xfrm>
            <a:off x="535059" y="6004752"/>
            <a:ext cx="8757134" cy="523220"/>
          </a:xfrm>
          <a:prstGeom prst="rect">
            <a:avLst/>
          </a:prstGeom>
          <a:noFill/>
        </p:spPr>
        <p:txBody>
          <a:bodyPr wrap="square">
            <a:spAutoFit/>
          </a:bodyPr>
          <a:lstStyle/>
          <a:p>
            <a:r>
              <a:rPr lang="fr-CA" sz="1400" i="0" u="none" strike="noStrike">
                <a:solidFill>
                  <a:schemeClr val="bg1"/>
                </a:solidFill>
                <a:effectLst/>
                <a:latin typeface="+mj-lt"/>
              </a:rPr>
              <a:t>Source</a:t>
            </a:r>
            <a:r>
              <a:rPr lang="fr-CA" sz="1400">
                <a:solidFill>
                  <a:schemeClr val="bg1"/>
                </a:solidFill>
                <a:latin typeface="+mj-lt"/>
              </a:rPr>
              <a:t> : </a:t>
            </a:r>
            <a:r>
              <a:rPr lang="fr-CA" sz="1400" err="1">
                <a:solidFill>
                  <a:schemeClr val="bg1"/>
                </a:solidFill>
                <a:latin typeface="+mj-lt"/>
              </a:rPr>
              <a:t>Gareau</a:t>
            </a:r>
            <a:r>
              <a:rPr lang="fr-CA" sz="1400">
                <a:solidFill>
                  <a:schemeClr val="bg1"/>
                </a:solidFill>
                <a:latin typeface="+mj-lt"/>
              </a:rPr>
              <a:t>, A. (2021, 17 août). Atelier sur la motivation scolaire [Vidéo]. YouTube. </a:t>
            </a:r>
            <a:r>
              <a:rPr lang="fr-CA" sz="1400">
                <a:solidFill>
                  <a:schemeClr val="bg1"/>
                </a:solidFill>
                <a:latin typeface="+mj-lt"/>
                <a:hlinkClick r:id="rId14"/>
              </a:rPr>
              <a:t>https://www.youtube.com/watch?v=XZc0wRdg2YA</a:t>
            </a:r>
            <a:endParaRPr lang="fr-CA" sz="1400">
              <a:solidFill>
                <a:srgbClr val="00B0F0"/>
              </a:solidFill>
              <a:latin typeface="+mj-lt"/>
            </a:endParaRPr>
          </a:p>
        </p:txBody>
      </p:sp>
      <p:pic>
        <p:nvPicPr>
          <p:cNvPr id="8" name="Image 7" descr="Une image contenant habits, personne, Visage humain, sourire&#10;&#10;Le contenu généré par l’IA peut être incorrect.">
            <a:extLst>
              <a:ext uri="{FF2B5EF4-FFF2-40B4-BE49-F238E27FC236}">
                <a16:creationId xmlns:a16="http://schemas.microsoft.com/office/drawing/2014/main" id="{5EEE5692-CF0B-D4F7-DC16-9E99A5E04C17}"/>
              </a:ext>
            </a:extLst>
          </p:cNvPr>
          <p:cNvPicPr>
            <a:picLocks noChangeAspect="1"/>
          </p:cNvPicPr>
          <p:nvPr>
            <p:custDataLst>
              <p:tags r:id="rId8"/>
            </p:custDataLst>
          </p:nvPr>
        </p:nvPicPr>
        <p:blipFill>
          <a:blip r:embed="rId15">
            <a:extLst>
              <a:ext uri="{28A0092B-C50C-407E-A947-70E740481C1C}">
                <a14:useLocalDpi xmlns:a14="http://schemas.microsoft.com/office/drawing/2010/main" val="0"/>
              </a:ext>
            </a:extLst>
          </a:blip>
          <a:srcRect t="4813" r="50000"/>
          <a:stretch>
            <a:fillRect/>
          </a:stretch>
        </p:blipFill>
        <p:spPr>
          <a:xfrm>
            <a:off x="4027681" y="616640"/>
            <a:ext cx="4889011" cy="5235454"/>
          </a:xfrm>
          <a:prstGeom prst="rect">
            <a:avLst/>
          </a:prstGeom>
        </p:spPr>
      </p:pic>
    </p:spTree>
    <p:extLst>
      <p:ext uri="{BB962C8B-B14F-4D97-AF65-F5344CB8AC3E}">
        <p14:creationId xmlns:p14="http://schemas.microsoft.com/office/powerpoint/2010/main" val="26926077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4"/>
</p:tagLst>
</file>

<file path=ppt/tags/tag101.xml><?xml version="1.0" encoding="utf-8"?>
<p:tagLst xmlns:a="http://schemas.openxmlformats.org/drawingml/2006/main" xmlns:r="http://schemas.openxmlformats.org/officeDocument/2006/relationships" xmlns:p="http://schemas.openxmlformats.org/presentationml/2006/main">
  <p:tag name="NUM" val="5"/>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3"/>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2"/>
</p:tagLst>
</file>

<file path=ppt/tags/tag107.xml><?xml version="1.0" encoding="utf-8"?>
<p:tagLst xmlns:a="http://schemas.openxmlformats.org/drawingml/2006/main" xmlns:r="http://schemas.openxmlformats.org/officeDocument/2006/relationships" xmlns:p="http://schemas.openxmlformats.org/presentationml/2006/main">
  <p:tag name="NUM" val="3"/>
</p:tagLst>
</file>

<file path=ppt/tags/tag108.xml><?xml version="1.0" encoding="utf-8"?>
<p:tagLst xmlns:a="http://schemas.openxmlformats.org/drawingml/2006/main" xmlns:r="http://schemas.openxmlformats.org/officeDocument/2006/relationships" xmlns:p="http://schemas.openxmlformats.org/presentationml/2006/main">
  <p:tag name="NUM" val="4"/>
</p:tagLst>
</file>

<file path=ppt/tags/tag109.xml><?xml version="1.0" encoding="utf-8"?>
<p:tagLst xmlns:a="http://schemas.openxmlformats.org/drawingml/2006/main" xmlns:r="http://schemas.openxmlformats.org/officeDocument/2006/relationships" xmlns:p="http://schemas.openxmlformats.org/presentationml/2006/main">
  <p:tag name="NUM" val="5"/>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2"/>
</p:tagLst>
</file>

<file path=ppt/tags/tag112.xml><?xml version="1.0" encoding="utf-8"?>
<p:tagLst xmlns:a="http://schemas.openxmlformats.org/drawingml/2006/main" xmlns:r="http://schemas.openxmlformats.org/officeDocument/2006/relationships" xmlns:p="http://schemas.openxmlformats.org/presentationml/2006/main">
  <p:tag name="NUM" val="3"/>
</p:tagLst>
</file>

<file path=ppt/tags/tag113.xml><?xml version="1.0" encoding="utf-8"?>
<p:tagLst xmlns:a="http://schemas.openxmlformats.org/drawingml/2006/main" xmlns:r="http://schemas.openxmlformats.org/officeDocument/2006/relationships" xmlns:p="http://schemas.openxmlformats.org/presentationml/2006/main">
  <p:tag name="NUM" val="4"/>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3"/>
</p:tagLst>
</file>

<file path=ppt/tags/tag117.xml><?xml version="1.0" encoding="utf-8"?>
<p:tagLst xmlns:a="http://schemas.openxmlformats.org/drawingml/2006/main" xmlns:r="http://schemas.openxmlformats.org/officeDocument/2006/relationships" xmlns:p="http://schemas.openxmlformats.org/presentationml/2006/main">
  <p:tag name="NUM" val="4"/>
</p:tagLst>
</file>

<file path=ppt/tags/tag118.xml><?xml version="1.0" encoding="utf-8"?>
<p:tagLst xmlns:a="http://schemas.openxmlformats.org/drawingml/2006/main" xmlns:r="http://schemas.openxmlformats.org/officeDocument/2006/relationships" xmlns:p="http://schemas.openxmlformats.org/presentationml/2006/main">
  <p:tag name="NUM" val="1"/>
</p:tagLst>
</file>

<file path=ppt/tags/tag119.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20.xml><?xml version="1.0" encoding="utf-8"?>
<p:tagLst xmlns:a="http://schemas.openxmlformats.org/drawingml/2006/main" xmlns:r="http://schemas.openxmlformats.org/officeDocument/2006/relationships" xmlns:p="http://schemas.openxmlformats.org/presentationml/2006/main">
  <p:tag name="NUM" val="3"/>
</p:tagLst>
</file>

<file path=ppt/tags/tag121.xml><?xml version="1.0" encoding="utf-8"?>
<p:tagLst xmlns:a="http://schemas.openxmlformats.org/drawingml/2006/main" xmlns:r="http://schemas.openxmlformats.org/officeDocument/2006/relationships" xmlns:p="http://schemas.openxmlformats.org/presentationml/2006/main">
  <p:tag name="NUM" val="1"/>
</p:tagLst>
</file>

<file path=ppt/tags/tag122.xml><?xml version="1.0" encoding="utf-8"?>
<p:tagLst xmlns:a="http://schemas.openxmlformats.org/drawingml/2006/main" xmlns:r="http://schemas.openxmlformats.org/officeDocument/2006/relationships" xmlns:p="http://schemas.openxmlformats.org/presentationml/2006/main">
  <p:tag name="NUM" val="2"/>
</p:tagLst>
</file>

<file path=ppt/tags/tag123.xml><?xml version="1.0" encoding="utf-8"?>
<p:tagLst xmlns:a="http://schemas.openxmlformats.org/drawingml/2006/main" xmlns:r="http://schemas.openxmlformats.org/officeDocument/2006/relationships" xmlns:p="http://schemas.openxmlformats.org/presentationml/2006/main">
  <p:tag name="NUM" val="3"/>
</p:tagLst>
</file>

<file path=ppt/tags/tag124.xml><?xml version="1.0" encoding="utf-8"?>
<p:tagLst xmlns:a="http://schemas.openxmlformats.org/drawingml/2006/main" xmlns:r="http://schemas.openxmlformats.org/officeDocument/2006/relationships" xmlns:p="http://schemas.openxmlformats.org/presentationml/2006/main">
  <p:tag name="NUM" val="4"/>
</p:tagLst>
</file>

<file path=ppt/tags/tag125.xml><?xml version="1.0" encoding="utf-8"?>
<p:tagLst xmlns:a="http://schemas.openxmlformats.org/drawingml/2006/main" xmlns:r="http://schemas.openxmlformats.org/officeDocument/2006/relationships" xmlns:p="http://schemas.openxmlformats.org/presentationml/2006/main">
  <p:tag name="NUM" val="5"/>
</p:tagLst>
</file>

<file path=ppt/tags/tag126.xml><?xml version="1.0" encoding="utf-8"?>
<p:tagLst xmlns:a="http://schemas.openxmlformats.org/drawingml/2006/main" xmlns:r="http://schemas.openxmlformats.org/officeDocument/2006/relationships" xmlns:p="http://schemas.openxmlformats.org/presentationml/2006/main">
  <p:tag name="NUM" val="1"/>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3"/>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4"/>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3"/>
</p:tagLst>
</file>

<file path=ppt/tags/tag132.xml><?xml version="1.0" encoding="utf-8"?>
<p:tagLst xmlns:a="http://schemas.openxmlformats.org/drawingml/2006/main" xmlns:r="http://schemas.openxmlformats.org/officeDocument/2006/relationships" xmlns:p="http://schemas.openxmlformats.org/presentationml/2006/main">
  <p:tag name="NUM" val="4"/>
</p:tagLst>
</file>

<file path=ppt/tags/tag133.xml><?xml version="1.0" encoding="utf-8"?>
<p:tagLst xmlns:a="http://schemas.openxmlformats.org/drawingml/2006/main" xmlns:r="http://schemas.openxmlformats.org/officeDocument/2006/relationships" xmlns:p="http://schemas.openxmlformats.org/presentationml/2006/main">
  <p:tag name="NUM" val="5"/>
</p:tagLst>
</file>

<file path=ppt/tags/tag134.xml><?xml version="1.0" encoding="utf-8"?>
<p:tagLst xmlns:a="http://schemas.openxmlformats.org/drawingml/2006/main" xmlns:r="http://schemas.openxmlformats.org/officeDocument/2006/relationships" xmlns:p="http://schemas.openxmlformats.org/presentationml/2006/main">
  <p:tag name="NUM" val="1"/>
</p:tagLst>
</file>

<file path=ppt/tags/tag135.xml><?xml version="1.0" encoding="utf-8"?>
<p:tagLst xmlns:a="http://schemas.openxmlformats.org/drawingml/2006/main" xmlns:r="http://schemas.openxmlformats.org/officeDocument/2006/relationships" xmlns:p="http://schemas.openxmlformats.org/presentationml/2006/main">
  <p:tag name="NUM" val="2"/>
</p:tagLst>
</file>

<file path=ppt/tags/tag136.xml><?xml version="1.0" encoding="utf-8"?>
<p:tagLst xmlns:a="http://schemas.openxmlformats.org/drawingml/2006/main" xmlns:r="http://schemas.openxmlformats.org/officeDocument/2006/relationships" xmlns:p="http://schemas.openxmlformats.org/presentationml/2006/main">
  <p:tag name="NUM" val="3"/>
</p:tagLst>
</file>

<file path=ppt/tags/tag137.xml><?xml version="1.0" encoding="utf-8"?>
<p:tagLst xmlns:a="http://schemas.openxmlformats.org/drawingml/2006/main" xmlns:r="http://schemas.openxmlformats.org/officeDocument/2006/relationships" xmlns:p="http://schemas.openxmlformats.org/presentationml/2006/main">
  <p:tag name="NUM" val="4"/>
</p:tagLst>
</file>

<file path=ppt/tags/tag138.xml><?xml version="1.0" encoding="utf-8"?>
<p:tagLst xmlns:a="http://schemas.openxmlformats.org/drawingml/2006/main" xmlns:r="http://schemas.openxmlformats.org/officeDocument/2006/relationships" xmlns:p="http://schemas.openxmlformats.org/presentationml/2006/main">
  <p:tag name="NUM" val="1"/>
</p:tagLst>
</file>

<file path=ppt/tags/tag139.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3"/>
</p:tagLst>
</file>

<file path=ppt/tags/tag141.xml><?xml version="1.0" encoding="utf-8"?>
<p:tagLst xmlns:a="http://schemas.openxmlformats.org/drawingml/2006/main" xmlns:r="http://schemas.openxmlformats.org/officeDocument/2006/relationships" xmlns:p="http://schemas.openxmlformats.org/presentationml/2006/main">
  <p:tag name="NUM" val="4"/>
</p:tagLst>
</file>

<file path=ppt/tags/tag142.xml><?xml version="1.0" encoding="utf-8"?>
<p:tagLst xmlns:a="http://schemas.openxmlformats.org/drawingml/2006/main" xmlns:r="http://schemas.openxmlformats.org/officeDocument/2006/relationships" xmlns:p="http://schemas.openxmlformats.org/presentationml/2006/main">
  <p:tag name="NUM" val="1"/>
</p:tagLst>
</file>

<file path=ppt/tags/tag143.xml><?xml version="1.0" encoding="utf-8"?>
<p:tagLst xmlns:a="http://schemas.openxmlformats.org/drawingml/2006/main" xmlns:r="http://schemas.openxmlformats.org/officeDocument/2006/relationships" xmlns:p="http://schemas.openxmlformats.org/presentationml/2006/main">
  <p:tag name="NUM" val="2"/>
</p:tagLst>
</file>

<file path=ppt/tags/tag144.xml><?xml version="1.0" encoding="utf-8"?>
<p:tagLst xmlns:a="http://schemas.openxmlformats.org/drawingml/2006/main" xmlns:r="http://schemas.openxmlformats.org/officeDocument/2006/relationships" xmlns:p="http://schemas.openxmlformats.org/presentationml/2006/main">
  <p:tag name="NUM" val="3"/>
</p:tagLst>
</file>

<file path=ppt/tags/tag145.xml><?xml version="1.0" encoding="utf-8"?>
<p:tagLst xmlns:a="http://schemas.openxmlformats.org/drawingml/2006/main" xmlns:r="http://schemas.openxmlformats.org/officeDocument/2006/relationships" xmlns:p="http://schemas.openxmlformats.org/presentationml/2006/main">
  <p:tag name="NUM" val="4"/>
</p:tagLst>
</file>

<file path=ppt/tags/tag146.xml><?xml version="1.0" encoding="utf-8"?>
<p:tagLst xmlns:a="http://schemas.openxmlformats.org/drawingml/2006/main" xmlns:r="http://schemas.openxmlformats.org/officeDocument/2006/relationships" xmlns:p="http://schemas.openxmlformats.org/presentationml/2006/main">
  <p:tag name="NUM" val="5"/>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50.xml><?xml version="1.0" encoding="utf-8"?>
<p:tagLst xmlns:a="http://schemas.openxmlformats.org/drawingml/2006/main" xmlns:r="http://schemas.openxmlformats.org/officeDocument/2006/relationships" xmlns:p="http://schemas.openxmlformats.org/presentationml/2006/main">
  <p:tag name="NUM" val="1"/>
</p:tagLst>
</file>

<file path=ppt/tags/tag151.xml><?xml version="1.0" encoding="utf-8"?>
<p:tagLst xmlns:a="http://schemas.openxmlformats.org/drawingml/2006/main" xmlns:r="http://schemas.openxmlformats.org/officeDocument/2006/relationships" xmlns:p="http://schemas.openxmlformats.org/presentationml/2006/main">
  <p:tag name="NUM" val="2"/>
</p:tagLst>
</file>

<file path=ppt/tags/tag152.xml><?xml version="1.0" encoding="utf-8"?>
<p:tagLst xmlns:a="http://schemas.openxmlformats.org/drawingml/2006/main" xmlns:r="http://schemas.openxmlformats.org/officeDocument/2006/relationships" xmlns:p="http://schemas.openxmlformats.org/presentationml/2006/main">
  <p:tag name="NUM" val="3"/>
</p:tagLst>
</file>

<file path=ppt/tags/tag153.xml><?xml version="1.0" encoding="utf-8"?>
<p:tagLst xmlns:a="http://schemas.openxmlformats.org/drawingml/2006/main" xmlns:r="http://schemas.openxmlformats.org/officeDocument/2006/relationships" xmlns:p="http://schemas.openxmlformats.org/presentationml/2006/main">
  <p:tag name="NUM" val="4"/>
</p:tagLst>
</file>

<file path=ppt/tags/tag154.xml><?xml version="1.0" encoding="utf-8"?>
<p:tagLst xmlns:a="http://schemas.openxmlformats.org/drawingml/2006/main" xmlns:r="http://schemas.openxmlformats.org/officeDocument/2006/relationships" xmlns:p="http://schemas.openxmlformats.org/presentationml/2006/main">
  <p:tag name="NUM" val="5"/>
</p:tagLst>
</file>

<file path=ppt/tags/tag155.xml><?xml version="1.0" encoding="utf-8"?>
<p:tagLst xmlns:a="http://schemas.openxmlformats.org/drawingml/2006/main" xmlns:r="http://schemas.openxmlformats.org/officeDocument/2006/relationships" xmlns:p="http://schemas.openxmlformats.org/presentationml/2006/main">
  <p:tag name="NUM" val="1"/>
</p:tagLst>
</file>

<file path=ppt/tags/tag156.xml><?xml version="1.0" encoding="utf-8"?>
<p:tagLst xmlns:a="http://schemas.openxmlformats.org/drawingml/2006/main" xmlns:r="http://schemas.openxmlformats.org/officeDocument/2006/relationships" xmlns:p="http://schemas.openxmlformats.org/presentationml/2006/main">
  <p:tag name="NUM" val="2"/>
</p:tagLst>
</file>

<file path=ppt/tags/tag157.xml><?xml version="1.0" encoding="utf-8"?>
<p:tagLst xmlns:a="http://schemas.openxmlformats.org/drawingml/2006/main" xmlns:r="http://schemas.openxmlformats.org/officeDocument/2006/relationships" xmlns:p="http://schemas.openxmlformats.org/presentationml/2006/main">
  <p:tag name="NUM" val="3"/>
</p:tagLst>
</file>

<file path=ppt/tags/tag158.xml><?xml version="1.0" encoding="utf-8"?>
<p:tagLst xmlns:a="http://schemas.openxmlformats.org/drawingml/2006/main" xmlns:r="http://schemas.openxmlformats.org/officeDocument/2006/relationships" xmlns:p="http://schemas.openxmlformats.org/presentationml/2006/main">
  <p:tag name="NUM" val="4"/>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NUM" val="3"/>
</p:tagLst>
</file>

<file path=ppt/tags/tag162.xml><?xml version="1.0" encoding="utf-8"?>
<p:tagLst xmlns:a="http://schemas.openxmlformats.org/drawingml/2006/main" xmlns:r="http://schemas.openxmlformats.org/officeDocument/2006/relationships" xmlns:p="http://schemas.openxmlformats.org/presentationml/2006/main">
  <p:tag name="NUM" val="1"/>
</p:tagLst>
</file>

<file path=ppt/tags/tag163.xml><?xml version="1.0" encoding="utf-8"?>
<p:tagLst xmlns:a="http://schemas.openxmlformats.org/drawingml/2006/main" xmlns:r="http://schemas.openxmlformats.org/officeDocument/2006/relationships" xmlns:p="http://schemas.openxmlformats.org/presentationml/2006/main">
  <p:tag name="NUM" val="2"/>
</p:tagLst>
</file>

<file path=ppt/tags/tag164.xml><?xml version="1.0" encoding="utf-8"?>
<p:tagLst xmlns:a="http://schemas.openxmlformats.org/drawingml/2006/main" xmlns:r="http://schemas.openxmlformats.org/officeDocument/2006/relationships" xmlns:p="http://schemas.openxmlformats.org/presentationml/2006/main">
  <p:tag name="NUM" val="3"/>
</p:tagLst>
</file>

<file path=ppt/tags/tag165.xml><?xml version="1.0" encoding="utf-8"?>
<p:tagLst xmlns:a="http://schemas.openxmlformats.org/drawingml/2006/main" xmlns:r="http://schemas.openxmlformats.org/officeDocument/2006/relationships" xmlns:p="http://schemas.openxmlformats.org/presentationml/2006/main">
  <p:tag name="NUM" val="4"/>
</p:tagLst>
</file>

<file path=ppt/tags/tag166.xml><?xml version="1.0" encoding="utf-8"?>
<p:tagLst xmlns:a="http://schemas.openxmlformats.org/drawingml/2006/main" xmlns:r="http://schemas.openxmlformats.org/officeDocument/2006/relationships" xmlns:p="http://schemas.openxmlformats.org/presentationml/2006/main">
  <p:tag name="NUM" val="5"/>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70.xml><?xml version="1.0" encoding="utf-8"?>
<p:tagLst xmlns:a="http://schemas.openxmlformats.org/drawingml/2006/main" xmlns:r="http://schemas.openxmlformats.org/officeDocument/2006/relationships" xmlns:p="http://schemas.openxmlformats.org/presentationml/2006/main">
  <p:tag name="NUM" val="4"/>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NUM" val="3"/>
</p:tagLst>
</file>

<file path=ppt/tags/tag174.xml><?xml version="1.0" encoding="utf-8"?>
<p:tagLst xmlns:a="http://schemas.openxmlformats.org/drawingml/2006/main" xmlns:r="http://schemas.openxmlformats.org/officeDocument/2006/relationships" xmlns:p="http://schemas.openxmlformats.org/presentationml/2006/main">
  <p:tag name="NUM" val="4"/>
</p:tagLst>
</file>

<file path=ppt/tags/tag175.xml><?xml version="1.0" encoding="utf-8"?>
<p:tagLst xmlns:a="http://schemas.openxmlformats.org/drawingml/2006/main" xmlns:r="http://schemas.openxmlformats.org/officeDocument/2006/relationships" xmlns:p="http://schemas.openxmlformats.org/presentationml/2006/main">
  <p:tag name="NUM" val="1"/>
</p:tagLst>
</file>

<file path=ppt/tags/tag176.xml><?xml version="1.0" encoding="utf-8"?>
<p:tagLst xmlns:a="http://schemas.openxmlformats.org/drawingml/2006/main" xmlns:r="http://schemas.openxmlformats.org/officeDocument/2006/relationships" xmlns:p="http://schemas.openxmlformats.org/presentationml/2006/main">
  <p:tag name="NUM" val="2"/>
</p:tagLst>
</file>

<file path=ppt/tags/tag177.xml><?xml version="1.0" encoding="utf-8"?>
<p:tagLst xmlns:a="http://schemas.openxmlformats.org/drawingml/2006/main" xmlns:r="http://schemas.openxmlformats.org/officeDocument/2006/relationships" xmlns:p="http://schemas.openxmlformats.org/presentationml/2006/main">
  <p:tag name="NUM" val="3"/>
</p:tagLst>
</file>

<file path=ppt/tags/tag178.xml><?xml version="1.0" encoding="utf-8"?>
<p:tagLst xmlns:a="http://schemas.openxmlformats.org/drawingml/2006/main" xmlns:r="http://schemas.openxmlformats.org/officeDocument/2006/relationships" xmlns:p="http://schemas.openxmlformats.org/presentationml/2006/main">
  <p:tag name="NUM" val="4"/>
</p:tagLst>
</file>

<file path=ppt/tags/tag179.xml><?xml version="1.0" encoding="utf-8"?>
<p:tagLst xmlns:a="http://schemas.openxmlformats.org/drawingml/2006/main" xmlns:r="http://schemas.openxmlformats.org/officeDocument/2006/relationships" xmlns:p="http://schemas.openxmlformats.org/presentationml/2006/main">
  <p:tag name="NUM" val="5"/>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80.xml><?xml version="1.0" encoding="utf-8"?>
<p:tagLst xmlns:a="http://schemas.openxmlformats.org/drawingml/2006/main" xmlns:r="http://schemas.openxmlformats.org/officeDocument/2006/relationships" xmlns:p="http://schemas.openxmlformats.org/presentationml/2006/main">
  <p:tag name="NUM" val="1"/>
</p:tagLst>
</file>

<file path=ppt/tags/tag181.xml><?xml version="1.0" encoding="utf-8"?>
<p:tagLst xmlns:a="http://schemas.openxmlformats.org/drawingml/2006/main" xmlns:r="http://schemas.openxmlformats.org/officeDocument/2006/relationships" xmlns:p="http://schemas.openxmlformats.org/presentationml/2006/main">
  <p:tag name="NUM" val="2"/>
</p:tagLst>
</file>

<file path=ppt/tags/tag182.xml><?xml version="1.0" encoding="utf-8"?>
<p:tagLst xmlns:a="http://schemas.openxmlformats.org/drawingml/2006/main" xmlns:r="http://schemas.openxmlformats.org/officeDocument/2006/relationships" xmlns:p="http://schemas.openxmlformats.org/presentationml/2006/main">
  <p:tag name="NUM" val="3"/>
</p:tagLst>
</file>

<file path=ppt/tags/tag183.xml><?xml version="1.0" encoding="utf-8"?>
<p:tagLst xmlns:a="http://schemas.openxmlformats.org/drawingml/2006/main" xmlns:r="http://schemas.openxmlformats.org/officeDocument/2006/relationships" xmlns:p="http://schemas.openxmlformats.org/presentationml/2006/main">
  <p:tag name="NUM" val="1"/>
</p:tagLst>
</file>

<file path=ppt/tags/tag184.xml><?xml version="1.0" encoding="utf-8"?>
<p:tagLst xmlns:a="http://schemas.openxmlformats.org/drawingml/2006/main" xmlns:r="http://schemas.openxmlformats.org/officeDocument/2006/relationships" xmlns:p="http://schemas.openxmlformats.org/presentationml/2006/main">
  <p:tag name="NUM" val="2"/>
</p:tagLst>
</file>

<file path=ppt/tags/tag185.xml><?xml version="1.0" encoding="utf-8"?>
<p:tagLst xmlns:a="http://schemas.openxmlformats.org/drawingml/2006/main" xmlns:r="http://schemas.openxmlformats.org/officeDocument/2006/relationships" xmlns:p="http://schemas.openxmlformats.org/presentationml/2006/main">
  <p:tag name="NUM" val="3"/>
</p:tagLst>
</file>

<file path=ppt/tags/tag186.xml><?xml version="1.0" encoding="utf-8"?>
<p:tagLst xmlns:a="http://schemas.openxmlformats.org/drawingml/2006/main" xmlns:r="http://schemas.openxmlformats.org/officeDocument/2006/relationships" xmlns:p="http://schemas.openxmlformats.org/presentationml/2006/main">
  <p:tag name="NUM" val="1"/>
</p:tagLst>
</file>

<file path=ppt/tags/tag187.xml><?xml version="1.0" encoding="utf-8"?>
<p:tagLst xmlns:a="http://schemas.openxmlformats.org/drawingml/2006/main" xmlns:r="http://schemas.openxmlformats.org/officeDocument/2006/relationships" xmlns:p="http://schemas.openxmlformats.org/presentationml/2006/main">
  <p:tag name="NUM" val="2"/>
</p:tagLst>
</file>

<file path=ppt/tags/tag188.xml><?xml version="1.0" encoding="utf-8"?>
<p:tagLst xmlns:a="http://schemas.openxmlformats.org/drawingml/2006/main" xmlns:r="http://schemas.openxmlformats.org/officeDocument/2006/relationships" xmlns:p="http://schemas.openxmlformats.org/presentationml/2006/main">
  <p:tag name="NUM" val="3"/>
</p:tagLst>
</file>

<file path=ppt/tags/tag189.xml><?xml version="1.0" encoding="utf-8"?>
<p:tagLst xmlns:a="http://schemas.openxmlformats.org/drawingml/2006/main" xmlns:r="http://schemas.openxmlformats.org/officeDocument/2006/relationships" xmlns:p="http://schemas.openxmlformats.org/presentationml/2006/main">
  <p:tag name="NUM" val="4"/>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190.xml><?xml version="1.0" encoding="utf-8"?>
<p:tagLst xmlns:a="http://schemas.openxmlformats.org/drawingml/2006/main" xmlns:r="http://schemas.openxmlformats.org/officeDocument/2006/relationships" xmlns:p="http://schemas.openxmlformats.org/presentationml/2006/main">
  <p:tag name="NUM" val="5"/>
</p:tagLst>
</file>

<file path=ppt/tags/tag191.xml><?xml version="1.0" encoding="utf-8"?>
<p:tagLst xmlns:a="http://schemas.openxmlformats.org/drawingml/2006/main" xmlns:r="http://schemas.openxmlformats.org/officeDocument/2006/relationships" xmlns:p="http://schemas.openxmlformats.org/presentationml/2006/main">
  <p:tag name="NUM" val="6"/>
</p:tagLst>
</file>

<file path=ppt/tags/tag192.xml><?xml version="1.0" encoding="utf-8"?>
<p:tagLst xmlns:a="http://schemas.openxmlformats.org/drawingml/2006/main" xmlns:r="http://schemas.openxmlformats.org/officeDocument/2006/relationships" xmlns:p="http://schemas.openxmlformats.org/presentationml/2006/main">
  <p:tag name="NUM" val="7"/>
</p:tagLst>
</file>

<file path=ppt/tags/tag193.xml><?xml version="1.0" encoding="utf-8"?>
<p:tagLst xmlns:a="http://schemas.openxmlformats.org/drawingml/2006/main" xmlns:r="http://schemas.openxmlformats.org/officeDocument/2006/relationships" xmlns:p="http://schemas.openxmlformats.org/presentationml/2006/main">
  <p:tag name="NUM" val="8"/>
</p:tagLst>
</file>

<file path=ppt/tags/tag194.xml><?xml version="1.0" encoding="utf-8"?>
<p:tagLst xmlns:a="http://schemas.openxmlformats.org/drawingml/2006/main" xmlns:r="http://schemas.openxmlformats.org/officeDocument/2006/relationships" xmlns:p="http://schemas.openxmlformats.org/presentationml/2006/main">
  <p:tag name="NUM" val="1"/>
</p:tagLst>
</file>

<file path=ppt/tags/tag195.xml><?xml version="1.0" encoding="utf-8"?>
<p:tagLst xmlns:a="http://schemas.openxmlformats.org/drawingml/2006/main" xmlns:r="http://schemas.openxmlformats.org/officeDocument/2006/relationships" xmlns:p="http://schemas.openxmlformats.org/presentationml/2006/main">
  <p:tag name="NUM" val="2"/>
</p:tagLst>
</file>

<file path=ppt/tags/tag196.xml><?xml version="1.0" encoding="utf-8"?>
<p:tagLst xmlns:a="http://schemas.openxmlformats.org/drawingml/2006/main" xmlns:r="http://schemas.openxmlformats.org/officeDocument/2006/relationships" xmlns:p="http://schemas.openxmlformats.org/presentationml/2006/main">
  <p:tag name="NUM" val="3"/>
</p:tagLst>
</file>

<file path=ppt/tags/tag197.xml><?xml version="1.0" encoding="utf-8"?>
<p:tagLst xmlns:a="http://schemas.openxmlformats.org/drawingml/2006/main" xmlns:r="http://schemas.openxmlformats.org/officeDocument/2006/relationships" xmlns:p="http://schemas.openxmlformats.org/presentationml/2006/main">
  <p:tag name="NUM" val="4"/>
</p:tagLst>
</file>

<file path=ppt/tags/tag198.xml><?xml version="1.0" encoding="utf-8"?>
<p:tagLst xmlns:a="http://schemas.openxmlformats.org/drawingml/2006/main" xmlns:r="http://schemas.openxmlformats.org/officeDocument/2006/relationships" xmlns:p="http://schemas.openxmlformats.org/presentationml/2006/main">
  <p:tag name="NUM" val="5"/>
</p:tagLst>
</file>

<file path=ppt/tags/tag19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00.xml><?xml version="1.0" encoding="utf-8"?>
<p:tagLst xmlns:a="http://schemas.openxmlformats.org/drawingml/2006/main" xmlns:r="http://schemas.openxmlformats.org/officeDocument/2006/relationships" xmlns:p="http://schemas.openxmlformats.org/presentationml/2006/main">
  <p:tag name="NUM" val="2"/>
</p:tagLst>
</file>

<file path=ppt/tags/tag201.xml><?xml version="1.0" encoding="utf-8"?>
<p:tagLst xmlns:a="http://schemas.openxmlformats.org/drawingml/2006/main" xmlns:r="http://schemas.openxmlformats.org/officeDocument/2006/relationships" xmlns:p="http://schemas.openxmlformats.org/presentationml/2006/main">
  <p:tag name="NUM" val="3"/>
</p:tagLst>
</file>

<file path=ppt/tags/tag202.xml><?xml version="1.0" encoding="utf-8"?>
<p:tagLst xmlns:a="http://schemas.openxmlformats.org/drawingml/2006/main" xmlns:r="http://schemas.openxmlformats.org/officeDocument/2006/relationships" xmlns:p="http://schemas.openxmlformats.org/presentationml/2006/main">
  <p:tag name="NUM" val="1"/>
</p:tagLst>
</file>

<file path=ppt/tags/tag203.xml><?xml version="1.0" encoding="utf-8"?>
<p:tagLst xmlns:a="http://schemas.openxmlformats.org/drawingml/2006/main" xmlns:r="http://schemas.openxmlformats.org/officeDocument/2006/relationships" xmlns:p="http://schemas.openxmlformats.org/presentationml/2006/main">
  <p:tag name="NUM" val="2"/>
</p:tagLst>
</file>

<file path=ppt/tags/tag204.xml><?xml version="1.0" encoding="utf-8"?>
<p:tagLst xmlns:a="http://schemas.openxmlformats.org/drawingml/2006/main" xmlns:r="http://schemas.openxmlformats.org/officeDocument/2006/relationships" xmlns:p="http://schemas.openxmlformats.org/presentationml/2006/main">
  <p:tag name="NUM" val="3"/>
</p:tagLst>
</file>

<file path=ppt/tags/tag205.xml><?xml version="1.0" encoding="utf-8"?>
<p:tagLst xmlns:a="http://schemas.openxmlformats.org/drawingml/2006/main" xmlns:r="http://schemas.openxmlformats.org/officeDocument/2006/relationships" xmlns:p="http://schemas.openxmlformats.org/presentationml/2006/main">
  <p:tag name="NUM" val="4"/>
</p:tagLst>
</file>

<file path=ppt/tags/tag206.xml><?xml version="1.0" encoding="utf-8"?>
<p:tagLst xmlns:a="http://schemas.openxmlformats.org/drawingml/2006/main" xmlns:r="http://schemas.openxmlformats.org/officeDocument/2006/relationships" xmlns:p="http://schemas.openxmlformats.org/presentationml/2006/main">
  <p:tag name="NUM" val="5"/>
</p:tagLst>
</file>

<file path=ppt/tags/tag207.xml><?xml version="1.0" encoding="utf-8"?>
<p:tagLst xmlns:a="http://schemas.openxmlformats.org/drawingml/2006/main" xmlns:r="http://schemas.openxmlformats.org/officeDocument/2006/relationships" xmlns:p="http://schemas.openxmlformats.org/presentationml/2006/main">
  <p:tag name="NUM" val="6"/>
</p:tagLst>
</file>

<file path=ppt/tags/tag21.xml><?xml version="1.0" encoding="utf-8"?>
<p:tagLst xmlns:a="http://schemas.openxmlformats.org/drawingml/2006/main" xmlns:r="http://schemas.openxmlformats.org/officeDocument/2006/relationships" xmlns:p="http://schemas.openxmlformats.org/presentationml/2006/main">
  <p:tag name="NUM" val="4"/>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4"/>
</p:tagLst>
</file>

<file path=ppt/tags/tag26.xml><?xml version="1.0" encoding="utf-8"?>
<p:tagLst xmlns:a="http://schemas.openxmlformats.org/drawingml/2006/main" xmlns:r="http://schemas.openxmlformats.org/officeDocument/2006/relationships" xmlns:p="http://schemas.openxmlformats.org/presentationml/2006/main">
  <p:tag name="NUM" val="5"/>
</p:tagLst>
</file>

<file path=ppt/tags/tag27.xml><?xml version="1.0" encoding="utf-8"?>
<p:tagLst xmlns:a="http://schemas.openxmlformats.org/drawingml/2006/main" xmlns:r="http://schemas.openxmlformats.org/officeDocument/2006/relationships" xmlns:p="http://schemas.openxmlformats.org/presentationml/2006/main">
  <p:tag name="NUM" val="6"/>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NUM" val="4"/>
</p:tagLst>
</file>

<file path=ppt/tags/tag32.xml><?xml version="1.0" encoding="utf-8"?>
<p:tagLst xmlns:a="http://schemas.openxmlformats.org/drawingml/2006/main" xmlns:r="http://schemas.openxmlformats.org/officeDocument/2006/relationships" xmlns:p="http://schemas.openxmlformats.org/presentationml/2006/main">
  <p:tag name="NUM" val="5"/>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3"/>
</p:tagLst>
</file>

<file path=ppt/tags/tag36.xml><?xml version="1.0" encoding="utf-8"?>
<p:tagLst xmlns:a="http://schemas.openxmlformats.org/drawingml/2006/main" xmlns:r="http://schemas.openxmlformats.org/officeDocument/2006/relationships" xmlns:p="http://schemas.openxmlformats.org/presentationml/2006/main">
  <p:tag name="NUM" val="4"/>
</p:tagLst>
</file>

<file path=ppt/tags/tag37.xml><?xml version="1.0" encoding="utf-8"?>
<p:tagLst xmlns:a="http://schemas.openxmlformats.org/drawingml/2006/main" xmlns:r="http://schemas.openxmlformats.org/officeDocument/2006/relationships" xmlns:p="http://schemas.openxmlformats.org/presentationml/2006/main">
  <p:tag name="NUM" val="5"/>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40.xml><?xml version="1.0" encoding="utf-8"?>
<p:tagLst xmlns:a="http://schemas.openxmlformats.org/drawingml/2006/main" xmlns:r="http://schemas.openxmlformats.org/officeDocument/2006/relationships" xmlns:p="http://schemas.openxmlformats.org/presentationml/2006/main">
  <p:tag name="NUM" val="3"/>
</p:tagLst>
</file>

<file path=ppt/tags/tag41.xml><?xml version="1.0" encoding="utf-8"?>
<p:tagLst xmlns:a="http://schemas.openxmlformats.org/drawingml/2006/main" xmlns:r="http://schemas.openxmlformats.org/officeDocument/2006/relationships" xmlns:p="http://schemas.openxmlformats.org/presentationml/2006/main">
  <p:tag name="NUM" val="4"/>
</p:tagLst>
</file>

<file path=ppt/tags/tag42.xml><?xml version="1.0" encoding="utf-8"?>
<p:tagLst xmlns:a="http://schemas.openxmlformats.org/drawingml/2006/main" xmlns:r="http://schemas.openxmlformats.org/officeDocument/2006/relationships" xmlns:p="http://schemas.openxmlformats.org/presentationml/2006/main">
  <p:tag name="NUM" val="5"/>
</p:tagLst>
</file>

<file path=ppt/tags/tag43.xml><?xml version="1.0" encoding="utf-8"?>
<p:tagLst xmlns:a="http://schemas.openxmlformats.org/drawingml/2006/main" xmlns:r="http://schemas.openxmlformats.org/officeDocument/2006/relationships" xmlns:p="http://schemas.openxmlformats.org/presentationml/2006/main">
  <p:tag name="NUM" val="6"/>
</p:tagLst>
</file>

<file path=ppt/tags/tag44.xml><?xml version="1.0" encoding="utf-8"?>
<p:tagLst xmlns:a="http://schemas.openxmlformats.org/drawingml/2006/main" xmlns:r="http://schemas.openxmlformats.org/officeDocument/2006/relationships" xmlns:p="http://schemas.openxmlformats.org/presentationml/2006/main">
  <p:tag name="NUM" val="7"/>
</p:tagLst>
</file>

<file path=ppt/tags/tag45.xml><?xml version="1.0" encoding="utf-8"?>
<p:tagLst xmlns:a="http://schemas.openxmlformats.org/drawingml/2006/main" xmlns:r="http://schemas.openxmlformats.org/officeDocument/2006/relationships" xmlns:p="http://schemas.openxmlformats.org/presentationml/2006/main">
  <p:tag name="NUM" val="8"/>
</p:tagLst>
</file>

<file path=ppt/tags/tag46.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50.xml><?xml version="1.0" encoding="utf-8"?>
<p:tagLst xmlns:a="http://schemas.openxmlformats.org/drawingml/2006/main" xmlns:r="http://schemas.openxmlformats.org/officeDocument/2006/relationships" xmlns:p="http://schemas.openxmlformats.org/presentationml/2006/main">
  <p:tag name="NUM" val="5"/>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4"/>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3"/>
</p:tagLst>
</file>

<file path=ppt/tags/tag58.xml><?xml version="1.0" encoding="utf-8"?>
<p:tagLst xmlns:a="http://schemas.openxmlformats.org/drawingml/2006/main" xmlns:r="http://schemas.openxmlformats.org/officeDocument/2006/relationships" xmlns:p="http://schemas.openxmlformats.org/presentationml/2006/main">
  <p:tag name="NUM" val="4"/>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NUM" val="4"/>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5"/>
</p:tagLst>
</file>

<file path=ppt/tags/tag68.xml><?xml version="1.0" encoding="utf-8"?>
<p:tagLst xmlns:a="http://schemas.openxmlformats.org/drawingml/2006/main" xmlns:r="http://schemas.openxmlformats.org/officeDocument/2006/relationships" xmlns:p="http://schemas.openxmlformats.org/presentationml/2006/main">
  <p:tag name="NUM" val="6"/>
</p:tagLst>
</file>

<file path=ppt/tags/tag69.xml><?xml version="1.0" encoding="utf-8"?>
<p:tagLst xmlns:a="http://schemas.openxmlformats.org/drawingml/2006/main" xmlns:r="http://schemas.openxmlformats.org/officeDocument/2006/relationships" xmlns:p="http://schemas.openxmlformats.org/presentationml/2006/main">
  <p:tag name="NUM" val="7"/>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3"/>
</p:tagLst>
</file>

<file path=ppt/tags/tag73.xml><?xml version="1.0" encoding="utf-8"?>
<p:tagLst xmlns:a="http://schemas.openxmlformats.org/drawingml/2006/main" xmlns:r="http://schemas.openxmlformats.org/officeDocument/2006/relationships" xmlns:p="http://schemas.openxmlformats.org/presentationml/2006/main">
  <p:tag name="NUM" val="4"/>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3"/>
</p:tagLst>
</file>

<file path=ppt/tags/tag77.xml><?xml version="1.0" encoding="utf-8"?>
<p:tagLst xmlns:a="http://schemas.openxmlformats.org/drawingml/2006/main" xmlns:r="http://schemas.openxmlformats.org/officeDocument/2006/relationships" xmlns:p="http://schemas.openxmlformats.org/presentationml/2006/main">
  <p:tag name="NUM" val="4"/>
</p:tagLst>
</file>

<file path=ppt/tags/tag78.xml><?xml version="1.0" encoding="utf-8"?>
<p:tagLst xmlns:a="http://schemas.openxmlformats.org/drawingml/2006/main" xmlns:r="http://schemas.openxmlformats.org/officeDocument/2006/relationships" xmlns:p="http://schemas.openxmlformats.org/presentationml/2006/main">
  <p:tag name="NUM" val="1"/>
</p:tagLst>
</file>

<file path=ppt/tags/tag79.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80.xml><?xml version="1.0" encoding="utf-8"?>
<p:tagLst xmlns:a="http://schemas.openxmlformats.org/drawingml/2006/main" xmlns:r="http://schemas.openxmlformats.org/officeDocument/2006/relationships" xmlns:p="http://schemas.openxmlformats.org/presentationml/2006/main">
  <p:tag name="NUM" val="3"/>
</p:tagLst>
</file>

<file path=ppt/tags/tag81.xml><?xml version="1.0" encoding="utf-8"?>
<p:tagLst xmlns:a="http://schemas.openxmlformats.org/drawingml/2006/main" xmlns:r="http://schemas.openxmlformats.org/officeDocument/2006/relationships" xmlns:p="http://schemas.openxmlformats.org/presentationml/2006/main">
  <p:tag name="NUM" val="4"/>
</p:tagLst>
</file>

<file path=ppt/tags/tag82.xml><?xml version="1.0" encoding="utf-8"?>
<p:tagLst xmlns:a="http://schemas.openxmlformats.org/drawingml/2006/main" xmlns:r="http://schemas.openxmlformats.org/officeDocument/2006/relationships" xmlns:p="http://schemas.openxmlformats.org/presentationml/2006/main">
  <p:tag name="NUM" val="5"/>
</p:tagLst>
</file>

<file path=ppt/tags/tag83.xml><?xml version="1.0" encoding="utf-8"?>
<p:tagLst xmlns:a="http://schemas.openxmlformats.org/drawingml/2006/main" xmlns:r="http://schemas.openxmlformats.org/officeDocument/2006/relationships" xmlns:p="http://schemas.openxmlformats.org/presentationml/2006/main">
  <p:tag name="NUM" val="6"/>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4"/>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4"/>
</p:tagLst>
</file>

<file path=ppt/tags/tag90.xml><?xml version="1.0" encoding="utf-8"?>
<p:tagLst xmlns:a="http://schemas.openxmlformats.org/drawingml/2006/main" xmlns:r="http://schemas.openxmlformats.org/officeDocument/2006/relationships" xmlns:p="http://schemas.openxmlformats.org/presentationml/2006/main">
  <p:tag name="NUM" val="3"/>
</p:tagLst>
</file>

<file path=ppt/tags/tag91.xml><?xml version="1.0" encoding="utf-8"?>
<p:tagLst xmlns:a="http://schemas.openxmlformats.org/drawingml/2006/main" xmlns:r="http://schemas.openxmlformats.org/officeDocument/2006/relationships" xmlns:p="http://schemas.openxmlformats.org/presentationml/2006/main">
  <p:tag name="NUM" val="4"/>
</p:tagLst>
</file>

<file path=ppt/tags/tag92.xml><?xml version="1.0" encoding="utf-8"?>
<p:tagLst xmlns:a="http://schemas.openxmlformats.org/drawingml/2006/main" xmlns:r="http://schemas.openxmlformats.org/officeDocument/2006/relationships" xmlns:p="http://schemas.openxmlformats.org/presentationml/2006/main">
  <p:tag name="NUM" val="5"/>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2"/>
</p:tagLst>
</file>

<file path=ppt/tags/tag95.xml><?xml version="1.0" encoding="utf-8"?>
<p:tagLst xmlns:a="http://schemas.openxmlformats.org/drawingml/2006/main" xmlns:r="http://schemas.openxmlformats.org/officeDocument/2006/relationships" xmlns:p="http://schemas.openxmlformats.org/presentationml/2006/main">
  <p:tag name="NUM" val="3"/>
</p:tagLst>
</file>

<file path=ppt/tags/tag96.xml><?xml version="1.0" encoding="utf-8"?>
<p:tagLst xmlns:a="http://schemas.openxmlformats.org/drawingml/2006/main" xmlns:r="http://schemas.openxmlformats.org/officeDocument/2006/relationships" xmlns:p="http://schemas.openxmlformats.org/presentationml/2006/main">
  <p:tag name="NUM" val="4"/>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2"/>
</p:tagLst>
</file>

<file path=ppt/tags/tag9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Thème Office">
  <a:themeElements>
    <a:clrScheme name="FAD TEE">
      <a:dk1>
        <a:srgbClr val="171717"/>
      </a:dk1>
      <a:lt1>
        <a:sysClr val="window" lastClr="FFFFFF"/>
      </a:lt1>
      <a:dk2>
        <a:srgbClr val="3F3F3F"/>
      </a:dk2>
      <a:lt2>
        <a:srgbClr val="E8E8E8"/>
      </a:lt2>
      <a:accent1>
        <a:srgbClr val="DB3336"/>
      </a:accent1>
      <a:accent2>
        <a:srgbClr val="690B0C"/>
      </a:accent2>
      <a:accent3>
        <a:srgbClr val="FCAF23"/>
      </a:accent3>
      <a:accent4>
        <a:srgbClr val="076EA8"/>
      </a:accent4>
      <a:accent5>
        <a:srgbClr val="DB3336"/>
      </a:accent5>
      <a:accent6>
        <a:srgbClr val="690B0C"/>
      </a:accent6>
      <a:hlink>
        <a:srgbClr val="23AEFC"/>
      </a:hlink>
      <a:folHlink>
        <a:srgbClr val="23AEFC"/>
      </a:folHlink>
    </a:clrScheme>
    <a:fontScheme name="Personnalisé 5">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fa6b2ed-c556-49a6-9815-17d7dc327be3">
      <Terms xmlns="http://schemas.microsoft.com/office/infopath/2007/PartnerControls"/>
    </lcf76f155ced4ddcb4097134ff3c332f>
    <TaxCatchAll xmlns="474a490b-2d0f-4a87-965b-a60c0abea15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C0570558D6DDD43B5E991F0505CFA4B" ma:contentTypeVersion="13" ma:contentTypeDescription="Crée un document." ma:contentTypeScope="" ma:versionID="8e269be56a574b2c39ae7314983b1069">
  <xsd:schema xmlns:xsd="http://www.w3.org/2001/XMLSchema" xmlns:xs="http://www.w3.org/2001/XMLSchema" xmlns:p="http://schemas.microsoft.com/office/2006/metadata/properties" xmlns:ns2="9fa6b2ed-c556-49a6-9815-17d7dc327be3" xmlns:ns3="474a490b-2d0f-4a87-965b-a60c0abea157" targetNamespace="http://schemas.microsoft.com/office/2006/metadata/properties" ma:root="true" ma:fieldsID="3dd67bc33aae9649041eee646ee2f7d7" ns2:_="" ns3:_="">
    <xsd:import namespace="9fa6b2ed-c556-49a6-9815-17d7dc327be3"/>
    <xsd:import namespace="474a490b-2d0f-4a87-965b-a60c0abea15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a6b2ed-c556-49a6-9815-17d7dc327be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04156b35-7e5e-4603-8162-3c027622b982"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74a490b-2d0f-4a87-965b-a60c0abea157"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772243c6-a518-417c-923a-d04f344147f5}" ma:internalName="TaxCatchAll" ma:showField="CatchAllData" ma:web="474a490b-2d0f-4a87-965b-a60c0abea15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9C835E-7169-44AC-B67B-F416D6DDC16A}">
  <ds:schemaRefs>
    <ds:schemaRef ds:uri="http://www.w3.org/XML/1998/namespace"/>
    <ds:schemaRef ds:uri="http://purl.org/dc/elements/1.1/"/>
    <ds:schemaRef ds:uri="91147d32-64c0-4bed-a901-dff88aecd52f"/>
    <ds:schemaRef ds:uri="http://purl.org/dc/terms/"/>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5fc17b7-5162-4436-8561-9e120948f30a"/>
    <ds:schemaRef ds:uri="1db46746-4a49-4b26-ac44-92e91f8be51f"/>
    <ds:schemaRef ds:uri="7aa57037-ac31-4b49-a37c-7c1c483d06e5"/>
  </ds:schemaRefs>
</ds:datastoreItem>
</file>

<file path=customXml/itemProps2.xml><?xml version="1.0" encoding="utf-8"?>
<ds:datastoreItem xmlns:ds="http://schemas.openxmlformats.org/officeDocument/2006/customXml" ds:itemID="{31568102-1DD7-4D74-B911-A6179BD0E829}"/>
</file>

<file path=customXml/itemProps3.xml><?xml version="1.0" encoding="utf-8"?>
<ds:datastoreItem xmlns:ds="http://schemas.openxmlformats.org/officeDocument/2006/customXml" ds:itemID="{23AA5EF4-D497-4651-90A0-EF236E8981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104</TotalTime>
  <Words>5135</Words>
  <Application>Microsoft Office PowerPoint</Application>
  <PresentationFormat>Widescreen</PresentationFormat>
  <Paragraphs>277</Paragraphs>
  <Slides>46</Slides>
  <Notes>2</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Thème Office</vt:lpstr>
      <vt:lpstr>  Outils de réussite en enseignement supérieur </vt:lpstr>
      <vt:lpstr>Utiliser des stratégies d’apprentissages</vt:lpstr>
      <vt:lpstr>Utiliser des stratégies d’apprentissages</vt:lpstr>
      <vt:lpstr> 1.1   Distinguer des facteurs liés à la réussite scolaire</vt:lpstr>
      <vt:lpstr> Les facteurs essentiels de la réussite scolaire</vt:lpstr>
      <vt:lpstr>Comment la motivation influence-t-elle la réussite scolaire?</vt:lpstr>
      <vt:lpstr> Les composantes de la motivation</vt:lpstr>
      <vt:lpstr>    Conseils issus de la recherche</vt:lpstr>
      <vt:lpstr>  Connaître la qualité de sa motivation</vt:lpstr>
      <vt:lpstr> Pourquoi prendre des notes ? </vt:lpstr>
      <vt:lpstr> Prise de notes : quels effets sur le cerveau ?</vt:lpstr>
      <vt:lpstr> Méthodes recommandées pour adultes</vt:lpstr>
      <vt:lpstr> Conseils spécifiques pour un retour aux études</vt:lpstr>
      <vt:lpstr> On s’améliore avec notre prise de notes!</vt:lpstr>
      <vt:lpstr> Styles d’apprentissage : que dit la science?</vt:lpstr>
      <vt:lpstr> Intelligences multiples : perspectives critiques et usages</vt:lpstr>
      <vt:lpstr> Pour les adultes aux études : conseils fondés</vt:lpstr>
      <vt:lpstr> Comprendre le stress chez l’adulte aux études</vt:lpstr>
      <vt:lpstr> Effets du stress : danger pour la santé et la réussite</vt:lpstr>
      <vt:lpstr> Outils d’autoévaluation du stress</vt:lpstr>
      <vt:lpstr> Stratégies prouvées pour bien gérer le stress</vt:lpstr>
      <vt:lpstr> Fiches et guides pratiques pour la relaxation</vt:lpstr>
      <vt:lpstr>Définition et rôle de l’intelligence émotionnelle</vt:lpstr>
      <vt:lpstr> Données scientifiques à mettre en valeur</vt:lpstr>
      <vt:lpstr> Test d’autoévaluation d’IE</vt:lpstr>
      <vt:lpstr> Techniques et outils concrets pour les étudiants</vt:lpstr>
      <vt:lpstr> 1.2   Documenter un sujet </vt:lpstr>
      <vt:lpstr> Documenter un sujet</vt:lpstr>
      <vt:lpstr> Valider la qualité d’une source (approche scientifique)</vt:lpstr>
      <vt:lpstr> Valider la qualité d’une source (approche scientifique)</vt:lpstr>
      <vt:lpstr> Mise en garde concernant l’IA</vt:lpstr>
      <vt:lpstr> 1.3   Rédiger un travail </vt:lpstr>
      <vt:lpstr> Déterminer l'objet du travail</vt:lpstr>
      <vt:lpstr> Cohérence du plan de rédaction</vt:lpstr>
      <vt:lpstr> Développement logique et réponse appropriée</vt:lpstr>
      <vt:lpstr> Communication claire des résultats</vt:lpstr>
      <vt:lpstr> 1.4   Gérer ses études</vt:lpstr>
      <vt:lpstr> Pourquoi la gestion du temps est-elle essentielle à la réussite scolaire?</vt:lpstr>
      <vt:lpstr> Facteurs clés de la gestion du temps</vt:lpstr>
      <vt:lpstr> Facteurs clés de la gestion du temps</vt:lpstr>
      <vt:lpstr> Stratégies pratiques concrètes</vt:lpstr>
      <vt:lpstr> Liens avec la réussite scolaire lors d’un retour aux études</vt:lpstr>
      <vt:lpstr> Outils et ressources à recommander</vt:lpstr>
      <vt:lpstr> 1.5.   Élaborer une stratégie d’amélioration continue de ses méthodes de travail</vt:lpstr>
      <vt:lpstr> Pourquoi s’améliorer?</vt:lpstr>
      <vt:lpstr> Proposer des améliorations concrètes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Josee Desroches</dc:creator>
  <cp:lastModifiedBy>Janie Madgin</cp:lastModifiedBy>
  <cp:revision>32</cp:revision>
  <dcterms:created xsi:type="dcterms:W3CDTF">2025-06-16T19:41:45Z</dcterms:created>
  <dcterms:modified xsi:type="dcterms:W3CDTF">2026-06-08T15:56:01Z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0x0101008C0570558D6DDD43B5E991F0505CFA4B</vt:lpwstr>
  </property>
  <property fmtid="{D5CDD505-2E9C-101B-9397-08002B2CF9AE}" pid="3" name="MediaServiceImageTags">
    <vt:lpwstr/>
  </property>
  <property fmtid="{D5CDD505-2E9C-101B-9397-08002B2CF9AE}" pid="4" name="Order">
    <vt:lpwstr>41700.0000000000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